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Dream Avenue" charset="1" panose="02000503000000020004"/>
      <p:regular r:id="rId18"/>
    </p:embeddedFont>
    <p:embeddedFont>
      <p:font typeface="Lora" charset="1" panose="00000500000000000000"/>
      <p:regular r:id="rId19"/>
    </p:embeddedFont>
    <p:embeddedFont>
      <p:font typeface="Lora Bold Italics" charset="1" panose="00000800000000000000"/>
      <p:regular r:id="rId20"/>
    </p:embeddedFont>
    <p:embeddedFont>
      <p:font typeface="TAN Pearl" charset="1" panose="00000000000000000000"/>
      <p:regular r:id="rId21"/>
    </p:embeddedFont>
    <p:embeddedFont>
      <p:font typeface="Lora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0.jpeg" Type="http://schemas.openxmlformats.org/officeDocument/2006/relationships/image"/><Relationship Id="rId5" Target="../media/VAGNtzkVbFU.mp4" Type="http://schemas.openxmlformats.org/officeDocument/2006/relationships/video"/><Relationship Id="rId6" Target="../media/VAGNtzkVbFU.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77281" y="0"/>
            <a:ext cx="3088591" cy="10287000"/>
            <a:chOff x="0" y="0"/>
            <a:chExt cx="813456" cy="2709333"/>
          </a:xfrm>
        </p:grpSpPr>
        <p:sp>
          <p:nvSpPr>
            <p:cNvPr name="Freeform 3" id="3"/>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DFD3CA"/>
            </a:solidFill>
            <a:ln cap="sq">
              <a:noFill/>
              <a:prstDash val="solid"/>
              <a:miter/>
            </a:ln>
          </p:spPr>
        </p:sp>
        <p:sp>
          <p:nvSpPr>
            <p:cNvPr name="TextBox 4" id="4"/>
            <p:cNvSpPr txBox="true"/>
            <p:nvPr/>
          </p:nvSpPr>
          <p:spPr>
            <a:xfrm>
              <a:off x="0" y="-28575"/>
              <a:ext cx="813456" cy="2737908"/>
            </a:xfrm>
            <a:prstGeom prst="rect">
              <a:avLst/>
            </a:prstGeom>
          </p:spPr>
          <p:txBody>
            <a:bodyPr anchor="ctr" rtlCol="false" tIns="50800" lIns="50800" bIns="50800" rIns="50800"/>
            <a:lstStyle/>
            <a:p>
              <a:pPr algn="ctr">
                <a:lnSpc>
                  <a:spcPts val="2852"/>
                </a:lnSpc>
              </a:pPr>
            </a:p>
          </p:txBody>
        </p:sp>
      </p:grpSp>
      <p:grpSp>
        <p:nvGrpSpPr>
          <p:cNvPr name="Group 5" id="5"/>
          <p:cNvGrpSpPr>
            <a:grpSpLocks noChangeAspect="true"/>
          </p:cNvGrpSpPr>
          <p:nvPr/>
        </p:nvGrpSpPr>
        <p:grpSpPr>
          <a:xfrm rot="0">
            <a:off x="9790083" y="1311549"/>
            <a:ext cx="6998751" cy="7663902"/>
            <a:chOff x="0" y="0"/>
            <a:chExt cx="5759450" cy="6306820"/>
          </a:xfrm>
        </p:grpSpPr>
        <p:sp>
          <p:nvSpPr>
            <p:cNvPr name="Freeform 6" id="6"/>
            <p:cNvSpPr/>
            <p:nvPr/>
          </p:nvSpPr>
          <p:spPr>
            <a:xfrm flipH="false" flipV="false" rot="0">
              <a:off x="0" y="-109220"/>
              <a:ext cx="5759450" cy="6416040"/>
            </a:xfrm>
            <a:custGeom>
              <a:avLst/>
              <a:gdLst/>
              <a:ahLst/>
              <a:cxnLst/>
              <a:rect r="r" b="b" t="t" l="l"/>
              <a:pathLst>
                <a:path h="6416040" w="5759450">
                  <a:moveTo>
                    <a:pt x="3689350" y="2145030"/>
                  </a:moveTo>
                  <a:lnTo>
                    <a:pt x="5759450" y="1197610"/>
                  </a:lnTo>
                  <a:lnTo>
                    <a:pt x="5759450" y="2886710"/>
                  </a:lnTo>
                  <a:lnTo>
                    <a:pt x="4556760" y="3754120"/>
                  </a:lnTo>
                  <a:cubicBezTo>
                    <a:pt x="4946650" y="3728720"/>
                    <a:pt x="5336540" y="3740150"/>
                    <a:pt x="5723890" y="3787140"/>
                  </a:cubicBezTo>
                  <a:lnTo>
                    <a:pt x="5585460" y="5309870"/>
                  </a:lnTo>
                  <a:cubicBezTo>
                    <a:pt x="3920490" y="5110480"/>
                    <a:pt x="871220" y="6416040"/>
                    <a:pt x="871220" y="6416040"/>
                  </a:cubicBezTo>
                  <a:lnTo>
                    <a:pt x="871220" y="5125720"/>
                  </a:lnTo>
                  <a:lnTo>
                    <a:pt x="833120" y="5143500"/>
                  </a:lnTo>
                  <a:cubicBezTo>
                    <a:pt x="538480" y="5278120"/>
                    <a:pt x="189230" y="5148580"/>
                    <a:pt x="54610" y="4852670"/>
                  </a:cubicBezTo>
                  <a:cubicBezTo>
                    <a:pt x="17780" y="4776470"/>
                    <a:pt x="0" y="4692650"/>
                    <a:pt x="0" y="4607560"/>
                  </a:cubicBezTo>
                  <a:lnTo>
                    <a:pt x="0" y="4607560"/>
                  </a:lnTo>
                  <a:cubicBezTo>
                    <a:pt x="0" y="4114800"/>
                    <a:pt x="207010" y="3644900"/>
                    <a:pt x="570230" y="3310890"/>
                  </a:cubicBezTo>
                  <a:lnTo>
                    <a:pt x="1681480" y="2293620"/>
                  </a:lnTo>
                  <a:cubicBezTo>
                    <a:pt x="1130300" y="2419350"/>
                    <a:pt x="563880" y="2466340"/>
                    <a:pt x="0" y="2437130"/>
                  </a:cubicBezTo>
                  <a:lnTo>
                    <a:pt x="0" y="1084580"/>
                  </a:lnTo>
                  <a:cubicBezTo>
                    <a:pt x="1257300" y="1145540"/>
                    <a:pt x="2424430" y="811530"/>
                    <a:pt x="3529330" y="203200"/>
                  </a:cubicBezTo>
                  <a:cubicBezTo>
                    <a:pt x="3896360" y="0"/>
                    <a:pt x="4358640" y="133350"/>
                    <a:pt x="4561840" y="500380"/>
                  </a:cubicBezTo>
                  <a:cubicBezTo>
                    <a:pt x="4624070" y="613410"/>
                    <a:pt x="4657090" y="739140"/>
                    <a:pt x="4657090" y="867410"/>
                  </a:cubicBezTo>
                  <a:lnTo>
                    <a:pt x="4657090" y="923290"/>
                  </a:lnTo>
                  <a:cubicBezTo>
                    <a:pt x="4657090" y="1136650"/>
                    <a:pt x="4568190" y="1339850"/>
                    <a:pt x="4410710" y="1483360"/>
                  </a:cubicBezTo>
                  <a:cubicBezTo>
                    <a:pt x="4122420" y="1747520"/>
                    <a:pt x="3689350" y="2145030"/>
                    <a:pt x="3689350" y="2145030"/>
                  </a:cubicBezTo>
                  <a:close/>
                </a:path>
              </a:pathLst>
            </a:custGeom>
            <a:blipFill>
              <a:blip r:embed="rId2"/>
              <a:stretch>
                <a:fillRect l="-32039" t="0" r="-32039" b="0"/>
              </a:stretch>
            </a:blipFill>
          </p:spPr>
        </p:sp>
      </p:grpSp>
      <p:sp>
        <p:nvSpPr>
          <p:cNvPr name="Freeform 7" id="7"/>
          <p:cNvSpPr/>
          <p:nvPr/>
        </p:nvSpPr>
        <p:spPr>
          <a:xfrm flipH="false" flipV="false" rot="0">
            <a:off x="-3725255" y="7105272"/>
            <a:ext cx="7450509" cy="7450509"/>
          </a:xfrm>
          <a:custGeom>
            <a:avLst/>
            <a:gdLst/>
            <a:ahLst/>
            <a:cxnLst/>
            <a:rect r="r" b="b" t="t" l="l"/>
            <a:pathLst>
              <a:path h="7450509" w="7450509">
                <a:moveTo>
                  <a:pt x="0" y="0"/>
                </a:moveTo>
                <a:lnTo>
                  <a:pt x="7450510" y="0"/>
                </a:lnTo>
                <a:lnTo>
                  <a:pt x="7450510" y="7450510"/>
                </a:lnTo>
                <a:lnTo>
                  <a:pt x="0" y="74505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706625" y="-4304799"/>
            <a:ext cx="7450509" cy="7450509"/>
          </a:xfrm>
          <a:custGeom>
            <a:avLst/>
            <a:gdLst/>
            <a:ahLst/>
            <a:cxnLst/>
            <a:rect r="r" b="b" t="t" l="l"/>
            <a:pathLst>
              <a:path h="7450509" w="7450509">
                <a:moveTo>
                  <a:pt x="0" y="0"/>
                </a:moveTo>
                <a:lnTo>
                  <a:pt x="7450509" y="0"/>
                </a:lnTo>
                <a:lnTo>
                  <a:pt x="7450509" y="7450509"/>
                </a:lnTo>
                <a:lnTo>
                  <a:pt x="0" y="7450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686236" y="2951108"/>
            <a:ext cx="9921242" cy="926204"/>
          </a:xfrm>
          <a:prstGeom prst="rect">
            <a:avLst/>
          </a:prstGeom>
        </p:spPr>
        <p:txBody>
          <a:bodyPr anchor="t" rtlCol="false" tIns="0" lIns="0" bIns="0" rIns="0">
            <a:spAutoFit/>
          </a:bodyPr>
          <a:lstStyle/>
          <a:p>
            <a:pPr algn="l">
              <a:lnSpc>
                <a:spcPts val="6911"/>
              </a:lnSpc>
            </a:pPr>
            <a:r>
              <a:rPr lang="en-US" sz="6399" spc="211">
                <a:solidFill>
                  <a:srgbClr val="000000"/>
                </a:solidFill>
                <a:latin typeface="Dream Avenue"/>
                <a:ea typeface="Dream Avenue"/>
                <a:cs typeface="Dream Avenue"/>
                <a:sym typeface="Dream Avenue"/>
              </a:rPr>
              <a:t>AI 비전 활용 공정제어 실무</a:t>
            </a:r>
          </a:p>
        </p:txBody>
      </p:sp>
      <p:sp>
        <p:nvSpPr>
          <p:cNvPr name="TextBox 10" id="10"/>
          <p:cNvSpPr txBox="true"/>
          <p:nvPr/>
        </p:nvSpPr>
        <p:spPr>
          <a:xfrm rot="0">
            <a:off x="2686236" y="8845550"/>
            <a:ext cx="2927887" cy="412750"/>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10101"/>
                </a:solidFill>
                <a:latin typeface="Lora"/>
                <a:ea typeface="Lora"/>
                <a:cs typeface="Lora"/>
                <a:sym typeface="Lora"/>
              </a:rPr>
              <a:t>한기표, 김대환</a:t>
            </a:r>
          </a:p>
        </p:txBody>
      </p:sp>
      <p:sp>
        <p:nvSpPr>
          <p:cNvPr name="TextBox 11" id="11"/>
          <p:cNvSpPr txBox="true"/>
          <p:nvPr/>
        </p:nvSpPr>
        <p:spPr>
          <a:xfrm rot="0">
            <a:off x="2686898" y="3810637"/>
            <a:ext cx="6627597" cy="612957"/>
          </a:xfrm>
          <a:prstGeom prst="rect">
            <a:avLst/>
          </a:prstGeom>
        </p:spPr>
        <p:txBody>
          <a:bodyPr anchor="t" rtlCol="false" tIns="0" lIns="0" bIns="0" rIns="0">
            <a:spAutoFit/>
          </a:bodyPr>
          <a:lstStyle/>
          <a:p>
            <a:pPr algn="l" marL="0" indent="0" lvl="0">
              <a:lnSpc>
                <a:spcPts val="5064"/>
              </a:lnSpc>
              <a:spcBef>
                <a:spcPct val="0"/>
              </a:spcBef>
            </a:pPr>
            <a:r>
              <a:rPr lang="en-US" sz="3617">
                <a:solidFill>
                  <a:srgbClr val="010101"/>
                </a:solidFill>
                <a:latin typeface="Lora"/>
                <a:ea typeface="Lora"/>
                <a:cs typeface="Lora"/>
                <a:sym typeface="Lora"/>
              </a:rPr>
              <a:t>AI 영상인식 피부 검사</a:t>
            </a:r>
          </a:p>
        </p:txBody>
      </p:sp>
      <p:sp>
        <p:nvSpPr>
          <p:cNvPr name="TextBox 12" id="12"/>
          <p:cNvSpPr txBox="true"/>
          <p:nvPr/>
        </p:nvSpPr>
        <p:spPr>
          <a:xfrm rot="0">
            <a:off x="16039266" y="274189"/>
            <a:ext cx="1499137" cy="339271"/>
          </a:xfrm>
          <a:prstGeom prst="rect">
            <a:avLst/>
          </a:prstGeom>
        </p:spPr>
        <p:txBody>
          <a:bodyPr anchor="t" rtlCol="false" tIns="0" lIns="0" bIns="0" rIns="0">
            <a:spAutoFit/>
          </a:bodyPr>
          <a:lstStyle/>
          <a:p>
            <a:pPr algn="l" marL="0" indent="0" lvl="0">
              <a:lnSpc>
                <a:spcPts val="2825"/>
              </a:lnSpc>
              <a:spcBef>
                <a:spcPct val="0"/>
              </a:spcBef>
            </a:pPr>
            <a:r>
              <a:rPr lang="en-US" sz="2017">
                <a:solidFill>
                  <a:srgbClr val="010101"/>
                </a:solidFill>
                <a:latin typeface="Lora"/>
                <a:ea typeface="Lora"/>
                <a:cs typeface="Lora"/>
                <a:sym typeface="Lora"/>
              </a:rPr>
              <a:t>최종프로젝트</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FD3CA"/>
        </a:solidFill>
      </p:bgPr>
    </p:bg>
    <p:spTree>
      <p:nvGrpSpPr>
        <p:cNvPr id="1" name=""/>
        <p:cNvGrpSpPr/>
        <p:nvPr/>
      </p:nvGrpSpPr>
      <p:grpSpPr>
        <a:xfrm>
          <a:off x="0" y="0"/>
          <a:ext cx="0" cy="0"/>
          <a:chOff x="0" y="0"/>
          <a:chExt cx="0" cy="0"/>
        </a:xfrm>
      </p:grpSpPr>
      <p:sp>
        <p:nvSpPr>
          <p:cNvPr name="TextBox 2" id="2"/>
          <p:cNvSpPr txBox="true"/>
          <p:nvPr/>
        </p:nvSpPr>
        <p:spPr>
          <a:xfrm rot="0">
            <a:off x="1028700" y="261320"/>
            <a:ext cx="7527213" cy="1318288"/>
          </a:xfrm>
          <a:prstGeom prst="rect">
            <a:avLst/>
          </a:prstGeom>
        </p:spPr>
        <p:txBody>
          <a:bodyPr anchor="t" rtlCol="false" tIns="0" lIns="0" bIns="0" rIns="0">
            <a:spAutoFit/>
          </a:bodyPr>
          <a:lstStyle/>
          <a:p>
            <a:pPr algn="l" marL="0" indent="0" lvl="0">
              <a:lnSpc>
                <a:spcPts val="10611"/>
              </a:lnSpc>
              <a:spcBef>
                <a:spcPct val="0"/>
              </a:spcBef>
            </a:pPr>
            <a:r>
              <a:rPr lang="en-US" sz="6470">
                <a:solidFill>
                  <a:srgbClr val="000000"/>
                </a:solidFill>
                <a:latin typeface="TAN Pearl"/>
                <a:ea typeface="TAN Pearl"/>
                <a:cs typeface="TAN Pearl"/>
                <a:sym typeface="TAN Pearl"/>
              </a:rPr>
              <a:t>시연 영상</a:t>
            </a:r>
          </a:p>
        </p:txBody>
      </p:sp>
      <p:sp>
        <p:nvSpPr>
          <p:cNvPr name="AutoShape 3" id="3"/>
          <p:cNvSpPr/>
          <p:nvPr/>
        </p:nvSpPr>
        <p:spPr>
          <a:xfrm>
            <a:off x="9831362" y="1106202"/>
            <a:ext cx="10380725" cy="0"/>
          </a:xfrm>
          <a:prstGeom prst="line">
            <a:avLst/>
          </a:prstGeom>
          <a:ln cap="flat" w="19050">
            <a:solidFill>
              <a:srgbClr val="100F0D"/>
            </a:solidFill>
            <a:prstDash val="solid"/>
            <a:headEnd type="none" len="sm" w="sm"/>
            <a:tailEnd type="none" len="sm" w="sm"/>
          </a:ln>
        </p:spPr>
      </p:sp>
      <p:sp>
        <p:nvSpPr>
          <p:cNvPr name="Freeform 4" id="4"/>
          <p:cNvSpPr/>
          <p:nvPr/>
        </p:nvSpPr>
        <p:spPr>
          <a:xfrm flipH="false" flipV="false" rot="0">
            <a:off x="8044774" y="190628"/>
            <a:ext cx="1786588" cy="1676145"/>
          </a:xfrm>
          <a:custGeom>
            <a:avLst/>
            <a:gdLst/>
            <a:ahLst/>
            <a:cxnLst/>
            <a:rect r="r" b="b" t="t" l="l"/>
            <a:pathLst>
              <a:path h="1676145" w="1786588">
                <a:moveTo>
                  <a:pt x="0" y="0"/>
                </a:moveTo>
                <a:lnTo>
                  <a:pt x="1786588" y="0"/>
                </a:lnTo>
                <a:lnTo>
                  <a:pt x="1786588" y="1676144"/>
                </a:lnTo>
                <a:lnTo>
                  <a:pt x="0" y="16761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4161662" y="9800423"/>
            <a:ext cx="10380725" cy="0"/>
          </a:xfrm>
          <a:prstGeom prst="line">
            <a:avLst/>
          </a:prstGeom>
          <a:ln cap="flat" w="19050">
            <a:solidFill>
              <a:srgbClr val="100F0D"/>
            </a:solidFill>
            <a:prstDash val="solid"/>
            <a:headEnd type="none" len="sm" w="sm"/>
            <a:tailEnd type="none" len="sm" w="sm"/>
          </a:ln>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942669" y="1634505"/>
            <a:ext cx="13981249" cy="7864453"/>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flipH="true">
            <a:off x="4954093" y="-208997"/>
            <a:ext cx="0" cy="10974228"/>
          </a:xfrm>
          <a:prstGeom prst="line">
            <a:avLst/>
          </a:prstGeom>
          <a:ln cap="flat" w="19050">
            <a:solidFill>
              <a:srgbClr val="100F0D"/>
            </a:solidFill>
            <a:prstDash val="solid"/>
            <a:headEnd type="none" len="sm" w="sm"/>
            <a:tailEnd type="none" len="sm" w="sm"/>
          </a:ln>
        </p:spPr>
      </p:sp>
      <p:grpSp>
        <p:nvGrpSpPr>
          <p:cNvPr name="Group 3" id="3"/>
          <p:cNvGrpSpPr/>
          <p:nvPr/>
        </p:nvGrpSpPr>
        <p:grpSpPr>
          <a:xfrm rot="0">
            <a:off x="0" y="0"/>
            <a:ext cx="4848206" cy="10287000"/>
            <a:chOff x="0" y="0"/>
            <a:chExt cx="1276894" cy="2709333"/>
          </a:xfrm>
        </p:grpSpPr>
        <p:sp>
          <p:nvSpPr>
            <p:cNvPr name="Freeform 4" id="4"/>
            <p:cNvSpPr/>
            <p:nvPr/>
          </p:nvSpPr>
          <p:spPr>
            <a:xfrm flipH="false" flipV="false" rot="0">
              <a:off x="0" y="0"/>
              <a:ext cx="1276894" cy="2709333"/>
            </a:xfrm>
            <a:custGeom>
              <a:avLst/>
              <a:gdLst/>
              <a:ahLst/>
              <a:cxnLst/>
              <a:rect r="r" b="b" t="t" l="l"/>
              <a:pathLst>
                <a:path h="2709333" w="1276894">
                  <a:moveTo>
                    <a:pt x="0" y="0"/>
                  </a:moveTo>
                  <a:lnTo>
                    <a:pt x="1276894" y="0"/>
                  </a:lnTo>
                  <a:lnTo>
                    <a:pt x="1276894" y="2709333"/>
                  </a:lnTo>
                  <a:lnTo>
                    <a:pt x="0" y="2709333"/>
                  </a:lnTo>
                  <a:close/>
                </a:path>
              </a:pathLst>
            </a:custGeom>
            <a:solidFill>
              <a:srgbClr val="DFD3CA"/>
            </a:solidFill>
          </p:spPr>
        </p:sp>
        <p:sp>
          <p:nvSpPr>
            <p:cNvPr name="TextBox 5" id="5"/>
            <p:cNvSpPr txBox="true"/>
            <p:nvPr/>
          </p:nvSpPr>
          <p:spPr>
            <a:xfrm>
              <a:off x="0" y="-28575"/>
              <a:ext cx="1276894" cy="2737908"/>
            </a:xfrm>
            <a:prstGeom prst="rect">
              <a:avLst/>
            </a:prstGeom>
          </p:spPr>
          <p:txBody>
            <a:bodyPr anchor="ctr" rtlCol="false" tIns="50800" lIns="50800" bIns="50800" rIns="50800"/>
            <a:lstStyle/>
            <a:p>
              <a:pPr algn="ctr">
                <a:lnSpc>
                  <a:spcPts val="2852"/>
                </a:lnSpc>
              </a:pPr>
            </a:p>
          </p:txBody>
        </p:sp>
      </p:grpSp>
      <p:grpSp>
        <p:nvGrpSpPr>
          <p:cNvPr name="Group 6" id="6"/>
          <p:cNvGrpSpPr/>
          <p:nvPr/>
        </p:nvGrpSpPr>
        <p:grpSpPr>
          <a:xfrm rot="0">
            <a:off x="1656637" y="1771117"/>
            <a:ext cx="17822925" cy="6405099"/>
            <a:chOff x="0" y="0"/>
            <a:chExt cx="4694104" cy="1686940"/>
          </a:xfrm>
        </p:grpSpPr>
        <p:sp>
          <p:nvSpPr>
            <p:cNvPr name="Freeform 7" id="7"/>
            <p:cNvSpPr/>
            <p:nvPr/>
          </p:nvSpPr>
          <p:spPr>
            <a:xfrm flipH="false" flipV="false" rot="0">
              <a:off x="0" y="0"/>
              <a:ext cx="4694104" cy="1686940"/>
            </a:xfrm>
            <a:custGeom>
              <a:avLst/>
              <a:gdLst/>
              <a:ahLst/>
              <a:cxnLst/>
              <a:rect r="r" b="b" t="t" l="l"/>
              <a:pathLst>
                <a:path h="1686940" w="4694104">
                  <a:moveTo>
                    <a:pt x="0" y="0"/>
                  </a:moveTo>
                  <a:lnTo>
                    <a:pt x="4694104" y="0"/>
                  </a:lnTo>
                  <a:lnTo>
                    <a:pt x="4694104" y="1686940"/>
                  </a:lnTo>
                  <a:lnTo>
                    <a:pt x="0" y="1686940"/>
                  </a:lnTo>
                  <a:close/>
                </a:path>
              </a:pathLst>
            </a:custGeom>
            <a:solidFill>
              <a:srgbClr val="F2F1EB"/>
            </a:solidFill>
          </p:spPr>
        </p:sp>
        <p:sp>
          <p:nvSpPr>
            <p:cNvPr name="TextBox 8" id="8"/>
            <p:cNvSpPr txBox="true"/>
            <p:nvPr/>
          </p:nvSpPr>
          <p:spPr>
            <a:xfrm>
              <a:off x="0" y="-28575"/>
              <a:ext cx="4694104" cy="1715515"/>
            </a:xfrm>
            <a:prstGeom prst="rect">
              <a:avLst/>
            </a:prstGeom>
          </p:spPr>
          <p:txBody>
            <a:bodyPr anchor="ctr" rtlCol="false" tIns="50800" lIns="50800" bIns="50800" rIns="50800"/>
            <a:lstStyle/>
            <a:p>
              <a:pPr algn="ctr">
                <a:lnSpc>
                  <a:spcPts val="2852"/>
                </a:lnSpc>
              </a:pPr>
            </a:p>
          </p:txBody>
        </p:sp>
      </p:grpSp>
      <p:grpSp>
        <p:nvGrpSpPr>
          <p:cNvPr name="Group 9" id="9"/>
          <p:cNvGrpSpPr>
            <a:grpSpLocks noChangeAspect="true"/>
          </p:cNvGrpSpPr>
          <p:nvPr/>
        </p:nvGrpSpPr>
        <p:grpSpPr>
          <a:xfrm rot="0">
            <a:off x="9144000" y="1478575"/>
            <a:ext cx="7927269" cy="7779725"/>
            <a:chOff x="0" y="0"/>
            <a:chExt cx="6277610" cy="6160770"/>
          </a:xfrm>
        </p:grpSpPr>
        <p:sp>
          <p:nvSpPr>
            <p:cNvPr name="Freeform 10" id="10"/>
            <p:cNvSpPr/>
            <p:nvPr/>
          </p:nvSpPr>
          <p:spPr>
            <a:xfrm flipH="false" flipV="false" rot="0">
              <a:off x="0" y="0"/>
              <a:ext cx="6277610" cy="6162040"/>
            </a:xfrm>
            <a:custGeom>
              <a:avLst/>
              <a:gdLst/>
              <a:ahLst/>
              <a:cxnLst/>
              <a:rect r="r" b="b" t="t" l="l"/>
              <a:pathLst>
                <a:path h="6162040" w="6277610">
                  <a:moveTo>
                    <a:pt x="2890520" y="4845050"/>
                  </a:moveTo>
                  <a:lnTo>
                    <a:pt x="1695450" y="4845050"/>
                  </a:lnTo>
                  <a:lnTo>
                    <a:pt x="1621790" y="4081780"/>
                  </a:lnTo>
                  <a:lnTo>
                    <a:pt x="1195070" y="5676900"/>
                  </a:lnTo>
                  <a:lnTo>
                    <a:pt x="0" y="5676900"/>
                  </a:lnTo>
                  <a:cubicBezTo>
                    <a:pt x="0" y="5676900"/>
                    <a:pt x="852170" y="2481580"/>
                    <a:pt x="1178560" y="1259840"/>
                  </a:cubicBezTo>
                  <a:cubicBezTo>
                    <a:pt x="1252220" y="984250"/>
                    <a:pt x="1501140" y="792480"/>
                    <a:pt x="1786890" y="792480"/>
                  </a:cubicBezTo>
                  <a:lnTo>
                    <a:pt x="1901190" y="792480"/>
                  </a:lnTo>
                  <a:cubicBezTo>
                    <a:pt x="2236470" y="792480"/>
                    <a:pt x="2512060" y="1055370"/>
                    <a:pt x="2529840" y="1389380"/>
                  </a:cubicBezTo>
                  <a:cubicBezTo>
                    <a:pt x="2560320" y="1996440"/>
                    <a:pt x="2603500" y="2848610"/>
                    <a:pt x="2603500" y="2848610"/>
                  </a:cubicBezTo>
                  <a:cubicBezTo>
                    <a:pt x="2603500" y="2848610"/>
                    <a:pt x="2717800" y="2038350"/>
                    <a:pt x="2801620" y="1435100"/>
                  </a:cubicBezTo>
                  <a:cubicBezTo>
                    <a:pt x="2853690" y="1065530"/>
                    <a:pt x="3169920" y="791210"/>
                    <a:pt x="3542030" y="791210"/>
                  </a:cubicBezTo>
                  <a:lnTo>
                    <a:pt x="3542030" y="791210"/>
                  </a:lnTo>
                  <a:cubicBezTo>
                    <a:pt x="3999230" y="791210"/>
                    <a:pt x="4371340" y="1160780"/>
                    <a:pt x="4372610" y="1617980"/>
                  </a:cubicBezTo>
                  <a:cubicBezTo>
                    <a:pt x="4375150" y="2189480"/>
                    <a:pt x="4377690" y="2848610"/>
                    <a:pt x="4377690" y="2848610"/>
                  </a:cubicBezTo>
                  <a:lnTo>
                    <a:pt x="4919980" y="0"/>
                  </a:lnTo>
                  <a:lnTo>
                    <a:pt x="6115050" y="0"/>
                  </a:lnTo>
                  <a:lnTo>
                    <a:pt x="6277610" y="4845050"/>
                  </a:lnTo>
                  <a:lnTo>
                    <a:pt x="5082540" y="4845050"/>
                  </a:lnTo>
                  <a:lnTo>
                    <a:pt x="5049520" y="2849880"/>
                  </a:lnTo>
                  <a:cubicBezTo>
                    <a:pt x="5049520" y="2849880"/>
                    <a:pt x="4690110" y="4707890"/>
                    <a:pt x="4509770" y="5641340"/>
                  </a:cubicBezTo>
                  <a:cubicBezTo>
                    <a:pt x="4451350" y="5943600"/>
                    <a:pt x="4187190" y="6162040"/>
                    <a:pt x="3878580" y="6162040"/>
                  </a:cubicBezTo>
                  <a:lnTo>
                    <a:pt x="3878580" y="6162040"/>
                  </a:lnTo>
                  <a:cubicBezTo>
                    <a:pt x="3510280" y="6162040"/>
                    <a:pt x="3211830" y="5864860"/>
                    <a:pt x="3210559" y="5496560"/>
                  </a:cubicBezTo>
                  <a:cubicBezTo>
                    <a:pt x="3205480" y="4593590"/>
                    <a:pt x="3197859" y="3088640"/>
                    <a:pt x="3197859" y="3088640"/>
                  </a:cubicBezTo>
                  <a:lnTo>
                    <a:pt x="2988309" y="4845050"/>
                  </a:lnTo>
                  <a:lnTo>
                    <a:pt x="2890520" y="4845050"/>
                  </a:lnTo>
                </a:path>
              </a:pathLst>
            </a:custGeom>
            <a:blipFill>
              <a:blip r:embed="rId2"/>
              <a:stretch>
                <a:fillRect l="-4363" t="0" r="-43824" b="0"/>
              </a:stretch>
            </a:blipFill>
          </p:spPr>
        </p:sp>
      </p:grpSp>
      <p:sp>
        <p:nvSpPr>
          <p:cNvPr name="TextBox 11" id="11"/>
          <p:cNvSpPr txBox="true"/>
          <p:nvPr/>
        </p:nvSpPr>
        <p:spPr>
          <a:xfrm rot="0">
            <a:off x="2323712" y="2010596"/>
            <a:ext cx="4491745" cy="1306017"/>
          </a:xfrm>
          <a:prstGeom prst="rect">
            <a:avLst/>
          </a:prstGeom>
        </p:spPr>
        <p:txBody>
          <a:bodyPr anchor="t" rtlCol="false" tIns="0" lIns="0" bIns="0" rIns="0">
            <a:spAutoFit/>
          </a:bodyPr>
          <a:lstStyle/>
          <a:p>
            <a:pPr algn="l" marL="0" indent="0" lvl="0">
              <a:lnSpc>
                <a:spcPts val="10590"/>
              </a:lnSpc>
              <a:spcBef>
                <a:spcPct val="0"/>
              </a:spcBef>
            </a:pPr>
            <a:r>
              <a:rPr lang="en-US" sz="6457">
                <a:solidFill>
                  <a:srgbClr val="000000"/>
                </a:solidFill>
                <a:latin typeface="TAN Pearl"/>
                <a:ea typeface="TAN Pearl"/>
                <a:cs typeface="TAN Pearl"/>
                <a:sym typeface="TAN Pearl"/>
              </a:rPr>
              <a:t>발전 방향</a:t>
            </a:r>
          </a:p>
        </p:txBody>
      </p:sp>
      <p:sp>
        <p:nvSpPr>
          <p:cNvPr name="TextBox 12" id="12"/>
          <p:cNvSpPr txBox="true"/>
          <p:nvPr/>
        </p:nvSpPr>
        <p:spPr>
          <a:xfrm rot="0">
            <a:off x="2323712" y="3674469"/>
            <a:ext cx="6647838" cy="2555240"/>
          </a:xfrm>
          <a:prstGeom prst="rect">
            <a:avLst/>
          </a:prstGeom>
        </p:spPr>
        <p:txBody>
          <a:bodyPr anchor="t" rtlCol="false" tIns="0" lIns="0" bIns="0" rIns="0">
            <a:spAutoFit/>
          </a:bodyPr>
          <a:lstStyle/>
          <a:p>
            <a:pPr algn="l" marL="626107" indent="-313054" lvl="1">
              <a:lnSpc>
                <a:spcPts val="4059"/>
              </a:lnSpc>
              <a:buFont typeface="Arial"/>
              <a:buChar char="•"/>
            </a:pPr>
            <a:r>
              <a:rPr lang="en-US" sz="2899">
                <a:solidFill>
                  <a:srgbClr val="010101"/>
                </a:solidFill>
                <a:latin typeface="Lora"/>
                <a:ea typeface="Lora"/>
                <a:cs typeface="Lora"/>
                <a:sym typeface="Lora"/>
              </a:rPr>
              <a:t>메모리와 시간상 문제로 2만개의 데이터를 6천개로 줄여서 정확도가 떨어지는 경우가 간혹 있지만 향후 데이터 학습량을 늘릴 경우 높은 정확도를 기대해 볼 수 있겠습니다.</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402619"/>
            <a:ext cx="7154125" cy="9032594"/>
            <a:chOff x="0" y="0"/>
            <a:chExt cx="660400" cy="833802"/>
          </a:xfrm>
        </p:grpSpPr>
        <p:sp>
          <p:nvSpPr>
            <p:cNvPr name="Freeform 3" id="3"/>
            <p:cNvSpPr/>
            <p:nvPr/>
          </p:nvSpPr>
          <p:spPr>
            <a:xfrm flipH="false" flipV="false" rot="0">
              <a:off x="0" y="0"/>
              <a:ext cx="660400" cy="833802"/>
            </a:xfrm>
            <a:custGeom>
              <a:avLst/>
              <a:gdLst/>
              <a:ahLst/>
              <a:cxnLst/>
              <a:rect r="r" b="b" t="t" l="l"/>
              <a:pathLst>
                <a:path h="833802"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969"/>
                  </a:cubicBezTo>
                  <a:lnTo>
                    <a:pt x="660400" y="833802"/>
                  </a:lnTo>
                  <a:lnTo>
                    <a:pt x="0" y="833802"/>
                  </a:lnTo>
                  <a:lnTo>
                    <a:pt x="0" y="329343"/>
                  </a:lnTo>
                  <a:cubicBezTo>
                    <a:pt x="1782" y="185660"/>
                    <a:pt x="93019" y="64045"/>
                    <a:pt x="220252" y="19070"/>
                  </a:cubicBezTo>
                  <a:close/>
                </a:path>
              </a:pathLst>
            </a:custGeom>
            <a:solidFill>
              <a:srgbClr val="DFD3CA"/>
            </a:solidFill>
          </p:spPr>
        </p:sp>
        <p:sp>
          <p:nvSpPr>
            <p:cNvPr name="TextBox 4" id="4"/>
            <p:cNvSpPr txBox="true"/>
            <p:nvPr/>
          </p:nvSpPr>
          <p:spPr>
            <a:xfrm>
              <a:off x="0" y="98425"/>
              <a:ext cx="660400" cy="735377"/>
            </a:xfrm>
            <a:prstGeom prst="rect">
              <a:avLst/>
            </a:prstGeom>
          </p:spPr>
          <p:txBody>
            <a:bodyPr anchor="ctr" rtlCol="false" tIns="50800" lIns="50800" bIns="50800" rIns="50800"/>
            <a:lstStyle/>
            <a:p>
              <a:pPr algn="ctr">
                <a:lnSpc>
                  <a:spcPts val="2852"/>
                </a:lnSpc>
              </a:pPr>
            </a:p>
          </p:txBody>
        </p:sp>
      </p:grpSp>
      <p:grpSp>
        <p:nvGrpSpPr>
          <p:cNvPr name="Group 5" id="5"/>
          <p:cNvGrpSpPr>
            <a:grpSpLocks noChangeAspect="true"/>
          </p:cNvGrpSpPr>
          <p:nvPr/>
        </p:nvGrpSpPr>
        <p:grpSpPr>
          <a:xfrm rot="0">
            <a:off x="1265291" y="1692187"/>
            <a:ext cx="6680942" cy="6680942"/>
            <a:chOff x="0" y="0"/>
            <a:chExt cx="8916670" cy="8916670"/>
          </a:xfrm>
        </p:grpSpPr>
        <p:sp>
          <p:nvSpPr>
            <p:cNvPr name="Freeform 6" id="6"/>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1A1A1A"/>
            </a:solidFill>
          </p:spPr>
        </p:sp>
        <p:sp>
          <p:nvSpPr>
            <p:cNvPr name="Freeform 7" id="7"/>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0" t="-12500" r="0" b="-12500"/>
              </a:stretch>
            </a:blipFill>
          </p:spPr>
        </p:sp>
      </p:grpSp>
      <p:sp>
        <p:nvSpPr>
          <p:cNvPr name="Freeform 8" id="8"/>
          <p:cNvSpPr/>
          <p:nvPr/>
        </p:nvSpPr>
        <p:spPr>
          <a:xfrm flipH="false" flipV="false" rot="0">
            <a:off x="10078069" y="2057400"/>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3">
              <a:alphaModFix amt="18000"/>
            </a:blip>
            <a:stretch>
              <a:fillRect l="0" t="0" r="0" b="0"/>
            </a:stretch>
          </a:blipFill>
        </p:spPr>
      </p:sp>
      <p:sp>
        <p:nvSpPr>
          <p:cNvPr name="Freeform 9" id="9"/>
          <p:cNvSpPr/>
          <p:nvPr/>
        </p:nvSpPr>
        <p:spPr>
          <a:xfrm flipH="false" flipV="false" rot="0">
            <a:off x="14024495" y="3757130"/>
            <a:ext cx="1786588" cy="1676145"/>
          </a:xfrm>
          <a:custGeom>
            <a:avLst/>
            <a:gdLst/>
            <a:ahLst/>
            <a:cxnLst/>
            <a:rect r="r" b="b" t="t" l="l"/>
            <a:pathLst>
              <a:path h="1676145" w="1786588">
                <a:moveTo>
                  <a:pt x="0" y="0"/>
                </a:moveTo>
                <a:lnTo>
                  <a:pt x="1786589" y="0"/>
                </a:lnTo>
                <a:lnTo>
                  <a:pt x="1786589" y="1676145"/>
                </a:lnTo>
                <a:lnTo>
                  <a:pt x="0" y="16761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1133717" y="4765958"/>
            <a:ext cx="6758015" cy="1067934"/>
          </a:xfrm>
          <a:prstGeom prst="rect">
            <a:avLst/>
          </a:prstGeom>
        </p:spPr>
        <p:txBody>
          <a:bodyPr anchor="t" rtlCol="false" tIns="0" lIns="0" bIns="0" rIns="0">
            <a:spAutoFit/>
          </a:bodyPr>
          <a:lstStyle/>
          <a:p>
            <a:pPr algn="l" marL="0" indent="0" lvl="0">
              <a:lnSpc>
                <a:spcPts val="8632"/>
              </a:lnSpc>
              <a:spcBef>
                <a:spcPct val="0"/>
              </a:spcBef>
            </a:pPr>
            <a:r>
              <a:rPr lang="en-US" sz="5263">
                <a:solidFill>
                  <a:srgbClr val="000000"/>
                </a:solidFill>
                <a:latin typeface="TAN Pearl"/>
                <a:ea typeface="TAN Pearl"/>
                <a:cs typeface="TAN Pearl"/>
                <a:sym typeface="TAN Pearl"/>
              </a:rPr>
              <a:t>감사합니다</a:t>
            </a:r>
          </a:p>
        </p:txBody>
      </p:sp>
      <p:sp>
        <p:nvSpPr>
          <p:cNvPr name="TextBox 11" id="11"/>
          <p:cNvSpPr txBox="true"/>
          <p:nvPr/>
        </p:nvSpPr>
        <p:spPr>
          <a:xfrm rot="0">
            <a:off x="3628137" y="8849755"/>
            <a:ext cx="1955251" cy="408545"/>
          </a:xfrm>
          <a:prstGeom prst="rect">
            <a:avLst/>
          </a:prstGeom>
        </p:spPr>
        <p:txBody>
          <a:bodyPr anchor="t" rtlCol="false" tIns="0" lIns="0" bIns="0" rIns="0">
            <a:spAutoFit/>
          </a:bodyPr>
          <a:lstStyle/>
          <a:p>
            <a:pPr algn="l" marL="0" indent="0" lvl="0">
              <a:lnSpc>
                <a:spcPts val="3384"/>
              </a:lnSpc>
              <a:spcBef>
                <a:spcPct val="0"/>
              </a:spcBef>
            </a:pPr>
            <a:r>
              <a:rPr lang="en-US" sz="2063">
                <a:solidFill>
                  <a:srgbClr val="000000"/>
                </a:solidFill>
                <a:latin typeface="TAN Pearl"/>
                <a:ea typeface="TAN Pearl"/>
                <a:cs typeface="TAN Pearl"/>
                <a:sym typeface="TAN Pearl"/>
              </a:rPr>
              <a:t>한기표 ㅣ 김대환</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340324" y="1294263"/>
            <a:ext cx="5588107" cy="7698474"/>
            <a:chOff x="0" y="0"/>
            <a:chExt cx="6342380" cy="8737600"/>
          </a:xfrm>
        </p:grpSpPr>
        <p:sp>
          <p:nvSpPr>
            <p:cNvPr name="Freeform 3" id="3"/>
            <p:cNvSpPr/>
            <p:nvPr/>
          </p:nvSpPr>
          <p:spPr>
            <a:xfrm flipH="false" flipV="false" rot="0">
              <a:off x="628650" y="391160"/>
              <a:ext cx="5085080" cy="7955280"/>
            </a:xfrm>
            <a:custGeom>
              <a:avLst/>
              <a:gdLst/>
              <a:ahLst/>
              <a:cxnLst/>
              <a:rect r="r" b="b" t="t" l="l"/>
              <a:pathLst>
                <a:path h="7955280" w="5085080">
                  <a:moveTo>
                    <a:pt x="2542540" y="7955280"/>
                  </a:moveTo>
                  <a:cubicBezTo>
                    <a:pt x="1140460" y="7955280"/>
                    <a:pt x="0" y="6814820"/>
                    <a:pt x="0" y="5412740"/>
                  </a:cubicBezTo>
                  <a:lnTo>
                    <a:pt x="0" y="2542540"/>
                  </a:lnTo>
                  <a:cubicBezTo>
                    <a:pt x="0" y="1140460"/>
                    <a:pt x="1140460" y="0"/>
                    <a:pt x="2542540" y="0"/>
                  </a:cubicBezTo>
                  <a:cubicBezTo>
                    <a:pt x="3944620" y="0"/>
                    <a:pt x="5085080" y="1140460"/>
                    <a:pt x="5085080" y="2542540"/>
                  </a:cubicBezTo>
                  <a:lnTo>
                    <a:pt x="5085080" y="5412740"/>
                  </a:lnTo>
                  <a:cubicBezTo>
                    <a:pt x="5085080" y="6814820"/>
                    <a:pt x="3944620" y="7955280"/>
                    <a:pt x="2542540" y="7955280"/>
                  </a:cubicBezTo>
                  <a:close/>
                </a:path>
              </a:pathLst>
            </a:custGeom>
            <a:blipFill>
              <a:blip r:embed="rId2"/>
              <a:stretch>
                <a:fillRect l="-67332" t="0" r="-67332" b="0"/>
              </a:stretch>
            </a:blipFill>
          </p:spPr>
        </p:sp>
        <p:sp>
          <p:nvSpPr>
            <p:cNvPr name="Freeform 4" id="4"/>
            <p:cNvSpPr/>
            <p:nvPr/>
          </p:nvSpPr>
          <p:spPr>
            <a:xfrm flipH="false" flipV="false" rot="0">
              <a:off x="0" y="0"/>
              <a:ext cx="6342380" cy="8737600"/>
            </a:xfrm>
            <a:custGeom>
              <a:avLst/>
              <a:gdLst/>
              <a:ahLst/>
              <a:cxnLst/>
              <a:rect r="r" b="b" t="t" l="l"/>
              <a:pathLst>
                <a:path h="8737600" w="6342380">
                  <a:moveTo>
                    <a:pt x="3171190" y="381000"/>
                  </a:moveTo>
                  <a:cubicBezTo>
                    <a:pt x="1764030" y="381000"/>
                    <a:pt x="618490" y="1526540"/>
                    <a:pt x="618490" y="2933700"/>
                  </a:cubicBezTo>
                  <a:lnTo>
                    <a:pt x="618490" y="5803900"/>
                  </a:lnTo>
                  <a:cubicBezTo>
                    <a:pt x="618490" y="7211060"/>
                    <a:pt x="1764030" y="8356600"/>
                    <a:pt x="3171190" y="8356600"/>
                  </a:cubicBezTo>
                  <a:cubicBezTo>
                    <a:pt x="4578350" y="8356600"/>
                    <a:pt x="5723890" y="7211060"/>
                    <a:pt x="5723890" y="5803900"/>
                  </a:cubicBezTo>
                  <a:lnTo>
                    <a:pt x="5723890" y="2933700"/>
                  </a:lnTo>
                  <a:cubicBezTo>
                    <a:pt x="5723890" y="1526540"/>
                    <a:pt x="4578350" y="381000"/>
                    <a:pt x="3171190" y="381000"/>
                  </a:cubicBezTo>
                  <a:close/>
                  <a:moveTo>
                    <a:pt x="5704840" y="5803900"/>
                  </a:moveTo>
                  <a:cubicBezTo>
                    <a:pt x="5704840" y="7200900"/>
                    <a:pt x="4568190" y="8337550"/>
                    <a:pt x="3171190" y="8337550"/>
                  </a:cubicBezTo>
                  <a:cubicBezTo>
                    <a:pt x="1774190" y="8337550"/>
                    <a:pt x="637540" y="7200900"/>
                    <a:pt x="637540" y="5803900"/>
                  </a:cubicBezTo>
                  <a:lnTo>
                    <a:pt x="637540" y="2933700"/>
                  </a:lnTo>
                  <a:cubicBezTo>
                    <a:pt x="637540" y="1536700"/>
                    <a:pt x="1774190" y="400050"/>
                    <a:pt x="3171190" y="400050"/>
                  </a:cubicBezTo>
                  <a:cubicBezTo>
                    <a:pt x="4568190" y="400050"/>
                    <a:pt x="5704840" y="1536700"/>
                    <a:pt x="5704840" y="2933700"/>
                  </a:cubicBezTo>
                  <a:lnTo>
                    <a:pt x="5704840" y="5803900"/>
                  </a:lnTo>
                  <a:close/>
                  <a:moveTo>
                    <a:pt x="6277610" y="3246120"/>
                  </a:moveTo>
                  <a:cubicBezTo>
                    <a:pt x="6240780" y="3230880"/>
                    <a:pt x="6207760" y="3208020"/>
                    <a:pt x="6179820" y="3180080"/>
                  </a:cubicBezTo>
                  <a:cubicBezTo>
                    <a:pt x="6151880" y="3152140"/>
                    <a:pt x="6129020" y="3119120"/>
                    <a:pt x="6113780" y="3082290"/>
                  </a:cubicBezTo>
                  <a:cubicBezTo>
                    <a:pt x="6109970" y="3073400"/>
                    <a:pt x="6107430" y="3064510"/>
                    <a:pt x="6103620" y="3055620"/>
                  </a:cubicBezTo>
                  <a:lnTo>
                    <a:pt x="6103620" y="2933700"/>
                  </a:lnTo>
                  <a:cubicBezTo>
                    <a:pt x="6103620" y="2150110"/>
                    <a:pt x="5798820" y="1413510"/>
                    <a:pt x="5245100" y="859790"/>
                  </a:cubicBezTo>
                  <a:cubicBezTo>
                    <a:pt x="4691380" y="304800"/>
                    <a:pt x="3954780" y="0"/>
                    <a:pt x="3171190" y="0"/>
                  </a:cubicBezTo>
                  <a:cubicBezTo>
                    <a:pt x="2387600" y="0"/>
                    <a:pt x="1651000" y="304800"/>
                    <a:pt x="1097280" y="858520"/>
                  </a:cubicBezTo>
                  <a:cubicBezTo>
                    <a:pt x="543560" y="1413510"/>
                    <a:pt x="238760" y="2150110"/>
                    <a:pt x="238760" y="2933700"/>
                  </a:cubicBezTo>
                  <a:lnTo>
                    <a:pt x="238760" y="5267960"/>
                  </a:lnTo>
                  <a:cubicBezTo>
                    <a:pt x="236220" y="5276850"/>
                    <a:pt x="232410" y="5285740"/>
                    <a:pt x="228600" y="5294630"/>
                  </a:cubicBezTo>
                  <a:cubicBezTo>
                    <a:pt x="213360" y="5331460"/>
                    <a:pt x="190500" y="5364480"/>
                    <a:pt x="162560" y="5392420"/>
                  </a:cubicBezTo>
                  <a:cubicBezTo>
                    <a:pt x="134620" y="5420360"/>
                    <a:pt x="101600" y="5443220"/>
                    <a:pt x="64770" y="5458460"/>
                  </a:cubicBezTo>
                  <a:cubicBezTo>
                    <a:pt x="43180" y="5467350"/>
                    <a:pt x="21590" y="5473700"/>
                    <a:pt x="0" y="5477510"/>
                  </a:cubicBezTo>
                  <a:cubicBezTo>
                    <a:pt x="22860" y="5481320"/>
                    <a:pt x="44450" y="5487670"/>
                    <a:pt x="64770" y="5496560"/>
                  </a:cubicBezTo>
                  <a:cubicBezTo>
                    <a:pt x="101600" y="5511800"/>
                    <a:pt x="134620" y="5534660"/>
                    <a:pt x="162560" y="5562600"/>
                  </a:cubicBezTo>
                  <a:cubicBezTo>
                    <a:pt x="190500" y="5590541"/>
                    <a:pt x="213360" y="5623560"/>
                    <a:pt x="228600" y="5660391"/>
                  </a:cubicBezTo>
                  <a:cubicBezTo>
                    <a:pt x="232410" y="5669281"/>
                    <a:pt x="234950" y="5678170"/>
                    <a:pt x="238760" y="5687061"/>
                  </a:cubicBezTo>
                  <a:lnTo>
                    <a:pt x="238760" y="5805170"/>
                  </a:lnTo>
                  <a:cubicBezTo>
                    <a:pt x="238760" y="6588761"/>
                    <a:pt x="543560" y="7325361"/>
                    <a:pt x="1097280" y="7879080"/>
                  </a:cubicBezTo>
                  <a:cubicBezTo>
                    <a:pt x="1651000" y="8432800"/>
                    <a:pt x="2387600" y="8737600"/>
                    <a:pt x="3171190" y="8737600"/>
                  </a:cubicBezTo>
                  <a:cubicBezTo>
                    <a:pt x="3954780" y="8737600"/>
                    <a:pt x="4691380" y="8432800"/>
                    <a:pt x="5245100" y="7879080"/>
                  </a:cubicBezTo>
                  <a:cubicBezTo>
                    <a:pt x="5798820" y="7325361"/>
                    <a:pt x="6103620" y="6588761"/>
                    <a:pt x="6103620" y="5805170"/>
                  </a:cubicBezTo>
                  <a:lnTo>
                    <a:pt x="6103620" y="3474720"/>
                  </a:lnTo>
                  <a:cubicBezTo>
                    <a:pt x="6106160" y="3465830"/>
                    <a:pt x="6109970" y="3456940"/>
                    <a:pt x="6113780" y="3448050"/>
                  </a:cubicBezTo>
                  <a:cubicBezTo>
                    <a:pt x="6129020" y="3411220"/>
                    <a:pt x="6151880" y="3378200"/>
                    <a:pt x="6179820" y="3350260"/>
                  </a:cubicBezTo>
                  <a:cubicBezTo>
                    <a:pt x="6207760" y="3322320"/>
                    <a:pt x="6240780" y="3299460"/>
                    <a:pt x="6277610" y="3284220"/>
                  </a:cubicBezTo>
                  <a:cubicBezTo>
                    <a:pt x="6299200" y="3275330"/>
                    <a:pt x="6320790" y="3268980"/>
                    <a:pt x="6342380" y="3265170"/>
                  </a:cubicBezTo>
                  <a:cubicBezTo>
                    <a:pt x="6320790" y="3261360"/>
                    <a:pt x="6299200" y="3255010"/>
                    <a:pt x="6277610" y="3246120"/>
                  </a:cubicBezTo>
                  <a:close/>
                  <a:moveTo>
                    <a:pt x="5232400" y="7865110"/>
                  </a:moveTo>
                  <a:cubicBezTo>
                    <a:pt x="4682490" y="8415020"/>
                    <a:pt x="3949700" y="8718550"/>
                    <a:pt x="3171190" y="8718550"/>
                  </a:cubicBezTo>
                  <a:cubicBezTo>
                    <a:pt x="2392680" y="8718550"/>
                    <a:pt x="1661160" y="8415020"/>
                    <a:pt x="1109980" y="7865110"/>
                  </a:cubicBezTo>
                  <a:cubicBezTo>
                    <a:pt x="560070" y="7315200"/>
                    <a:pt x="256540" y="6582410"/>
                    <a:pt x="256540" y="5803900"/>
                  </a:cubicBezTo>
                  <a:lnTo>
                    <a:pt x="256540" y="5685790"/>
                  </a:lnTo>
                  <a:cubicBezTo>
                    <a:pt x="259080" y="5676900"/>
                    <a:pt x="262890" y="5668010"/>
                    <a:pt x="266700" y="5659120"/>
                  </a:cubicBezTo>
                  <a:cubicBezTo>
                    <a:pt x="281940" y="5622290"/>
                    <a:pt x="304800" y="5589270"/>
                    <a:pt x="332740" y="5561330"/>
                  </a:cubicBezTo>
                  <a:cubicBezTo>
                    <a:pt x="360680" y="5533390"/>
                    <a:pt x="393700" y="5510530"/>
                    <a:pt x="430530" y="5495290"/>
                  </a:cubicBezTo>
                  <a:cubicBezTo>
                    <a:pt x="452120" y="5486400"/>
                    <a:pt x="473710" y="5480050"/>
                    <a:pt x="495300" y="5476240"/>
                  </a:cubicBezTo>
                  <a:cubicBezTo>
                    <a:pt x="472440" y="5472430"/>
                    <a:pt x="450850" y="5466080"/>
                    <a:pt x="430530" y="5457190"/>
                  </a:cubicBezTo>
                  <a:cubicBezTo>
                    <a:pt x="393700" y="5441950"/>
                    <a:pt x="360680" y="5419090"/>
                    <a:pt x="332740" y="5391150"/>
                  </a:cubicBezTo>
                  <a:cubicBezTo>
                    <a:pt x="304800" y="5363209"/>
                    <a:pt x="281940" y="5330190"/>
                    <a:pt x="266700" y="5293359"/>
                  </a:cubicBezTo>
                  <a:cubicBezTo>
                    <a:pt x="262890" y="5284469"/>
                    <a:pt x="260350" y="5275580"/>
                    <a:pt x="256540" y="5266689"/>
                  </a:cubicBezTo>
                  <a:lnTo>
                    <a:pt x="256540" y="2933700"/>
                  </a:lnTo>
                  <a:cubicBezTo>
                    <a:pt x="256540" y="2155190"/>
                    <a:pt x="560070" y="1423670"/>
                    <a:pt x="1109980" y="872490"/>
                  </a:cubicBezTo>
                  <a:cubicBezTo>
                    <a:pt x="1659890" y="322580"/>
                    <a:pt x="2392680" y="19050"/>
                    <a:pt x="3171190" y="19050"/>
                  </a:cubicBezTo>
                  <a:cubicBezTo>
                    <a:pt x="3949700" y="19050"/>
                    <a:pt x="4681220" y="322580"/>
                    <a:pt x="5232400" y="872490"/>
                  </a:cubicBezTo>
                  <a:cubicBezTo>
                    <a:pt x="5782310" y="1422400"/>
                    <a:pt x="6085840" y="2155190"/>
                    <a:pt x="6085840" y="2933700"/>
                  </a:cubicBezTo>
                  <a:lnTo>
                    <a:pt x="6085840" y="3056890"/>
                  </a:lnTo>
                  <a:cubicBezTo>
                    <a:pt x="6083300" y="3065780"/>
                    <a:pt x="6079490" y="3074670"/>
                    <a:pt x="6075680" y="3083560"/>
                  </a:cubicBezTo>
                  <a:cubicBezTo>
                    <a:pt x="6060440" y="3120390"/>
                    <a:pt x="6037580" y="3153410"/>
                    <a:pt x="6009640" y="3181350"/>
                  </a:cubicBezTo>
                  <a:cubicBezTo>
                    <a:pt x="5981700" y="3209290"/>
                    <a:pt x="5948680" y="3232150"/>
                    <a:pt x="5911850" y="3247390"/>
                  </a:cubicBezTo>
                  <a:cubicBezTo>
                    <a:pt x="5890260" y="3256280"/>
                    <a:pt x="5868670" y="3262630"/>
                    <a:pt x="5847080" y="3266440"/>
                  </a:cubicBezTo>
                  <a:cubicBezTo>
                    <a:pt x="5869940" y="3270250"/>
                    <a:pt x="5891530" y="3276600"/>
                    <a:pt x="5911850" y="3285490"/>
                  </a:cubicBezTo>
                  <a:cubicBezTo>
                    <a:pt x="5948680" y="3300730"/>
                    <a:pt x="5981700" y="3323590"/>
                    <a:pt x="6009640" y="3351530"/>
                  </a:cubicBezTo>
                  <a:cubicBezTo>
                    <a:pt x="6037580" y="3379470"/>
                    <a:pt x="6060440" y="3412490"/>
                    <a:pt x="6075680" y="3449320"/>
                  </a:cubicBezTo>
                  <a:cubicBezTo>
                    <a:pt x="6079490" y="3458211"/>
                    <a:pt x="6082030" y="3467100"/>
                    <a:pt x="6085840" y="3475991"/>
                  </a:cubicBezTo>
                  <a:lnTo>
                    <a:pt x="6085840" y="5803900"/>
                  </a:lnTo>
                  <a:cubicBezTo>
                    <a:pt x="6085840" y="6582410"/>
                    <a:pt x="5782310" y="7313930"/>
                    <a:pt x="5232400" y="7865110"/>
                  </a:cubicBezTo>
                  <a:close/>
                </a:path>
              </a:pathLst>
            </a:custGeom>
            <a:solidFill>
              <a:srgbClr val="000000"/>
            </a:solidFill>
          </p:spPr>
        </p:sp>
      </p:grpSp>
      <p:grpSp>
        <p:nvGrpSpPr>
          <p:cNvPr name="Group 5" id="5"/>
          <p:cNvGrpSpPr/>
          <p:nvPr/>
        </p:nvGrpSpPr>
        <p:grpSpPr>
          <a:xfrm rot="0">
            <a:off x="-877281" y="0"/>
            <a:ext cx="3088591" cy="10287000"/>
            <a:chOff x="0" y="0"/>
            <a:chExt cx="813456" cy="2709333"/>
          </a:xfrm>
        </p:grpSpPr>
        <p:sp>
          <p:nvSpPr>
            <p:cNvPr name="Freeform 6" id="6"/>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DFD3CA"/>
            </a:solidFill>
            <a:ln cap="sq">
              <a:noFill/>
              <a:prstDash val="solid"/>
              <a:miter/>
            </a:ln>
          </p:spPr>
        </p:sp>
        <p:sp>
          <p:nvSpPr>
            <p:cNvPr name="TextBox 7" id="7"/>
            <p:cNvSpPr txBox="true"/>
            <p:nvPr/>
          </p:nvSpPr>
          <p:spPr>
            <a:xfrm>
              <a:off x="0" y="-28575"/>
              <a:ext cx="813456" cy="2737908"/>
            </a:xfrm>
            <a:prstGeom prst="rect">
              <a:avLst/>
            </a:prstGeom>
          </p:spPr>
          <p:txBody>
            <a:bodyPr anchor="ctr" rtlCol="false" tIns="50800" lIns="50800" bIns="50800" rIns="50800"/>
            <a:lstStyle/>
            <a:p>
              <a:pPr algn="ctr" marL="0" indent="0" lvl="0">
                <a:lnSpc>
                  <a:spcPts val="2852"/>
                </a:lnSpc>
                <a:spcBef>
                  <a:spcPct val="0"/>
                </a:spcBef>
              </a:pPr>
            </a:p>
          </p:txBody>
        </p:sp>
      </p:grpSp>
      <p:sp>
        <p:nvSpPr>
          <p:cNvPr name="Freeform 8" id="8"/>
          <p:cNvSpPr/>
          <p:nvPr/>
        </p:nvSpPr>
        <p:spPr>
          <a:xfrm flipH="false" flipV="false" rot="-5400000">
            <a:off x="-2421094" y="4207228"/>
            <a:ext cx="8543440" cy="1872544"/>
          </a:xfrm>
          <a:custGeom>
            <a:avLst/>
            <a:gdLst/>
            <a:ahLst/>
            <a:cxnLst/>
            <a:rect r="r" b="b" t="t" l="l"/>
            <a:pathLst>
              <a:path h="1872544" w="8543440">
                <a:moveTo>
                  <a:pt x="0" y="0"/>
                </a:moveTo>
                <a:lnTo>
                  <a:pt x="8543440" y="0"/>
                </a:lnTo>
                <a:lnTo>
                  <a:pt x="8543440" y="1872544"/>
                </a:lnTo>
                <a:lnTo>
                  <a:pt x="0" y="1872544"/>
                </a:lnTo>
                <a:lnTo>
                  <a:pt x="0" y="0"/>
                </a:lnTo>
                <a:close/>
              </a:path>
            </a:pathLst>
          </a:custGeom>
          <a:blipFill>
            <a:blip r:embed="rId3">
              <a:extLst>
                <a:ext uri="{96DAC541-7B7A-43D3-8B79-37D633B846F1}">
                  <asvg:svgBlip xmlns:asvg="http://schemas.microsoft.com/office/drawing/2016/SVG/main" r:embed="rId4"/>
                </a:ext>
              </a:extLst>
            </a:blip>
            <a:stretch>
              <a:fillRect l="0" t="0" r="0" b="-38523"/>
            </a:stretch>
          </a:blipFill>
        </p:spPr>
      </p:sp>
      <p:sp>
        <p:nvSpPr>
          <p:cNvPr name="TextBox 9" id="9"/>
          <p:cNvSpPr txBox="true"/>
          <p:nvPr/>
        </p:nvSpPr>
        <p:spPr>
          <a:xfrm rot="0">
            <a:off x="3258939" y="1722275"/>
            <a:ext cx="6546798" cy="1279055"/>
          </a:xfrm>
          <a:prstGeom prst="rect">
            <a:avLst/>
          </a:prstGeom>
        </p:spPr>
        <p:txBody>
          <a:bodyPr anchor="t" rtlCol="false" tIns="0" lIns="0" bIns="0" rIns="0">
            <a:spAutoFit/>
          </a:bodyPr>
          <a:lstStyle/>
          <a:p>
            <a:pPr algn="l" marL="0" indent="0" lvl="0">
              <a:lnSpc>
                <a:spcPts val="10350"/>
              </a:lnSpc>
              <a:spcBef>
                <a:spcPct val="0"/>
              </a:spcBef>
            </a:pPr>
            <a:r>
              <a:rPr lang="en-US" sz="7393" spc="96">
                <a:solidFill>
                  <a:srgbClr val="000000"/>
                </a:solidFill>
                <a:latin typeface="Dream Avenue"/>
                <a:ea typeface="Dream Avenue"/>
                <a:cs typeface="Dream Avenue"/>
                <a:sym typeface="Dream Avenue"/>
              </a:rPr>
              <a:t>목차</a:t>
            </a:r>
          </a:p>
        </p:txBody>
      </p:sp>
      <p:sp>
        <p:nvSpPr>
          <p:cNvPr name="TextBox 10" id="10"/>
          <p:cNvSpPr txBox="true"/>
          <p:nvPr/>
        </p:nvSpPr>
        <p:spPr>
          <a:xfrm rot="0">
            <a:off x="3258939" y="4258778"/>
            <a:ext cx="3848599" cy="622935"/>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10101"/>
                </a:solidFill>
                <a:latin typeface="Lora Bold Italics"/>
                <a:ea typeface="Lora Bold Italics"/>
                <a:cs typeface="Lora Bold Italics"/>
                <a:sym typeface="Lora Bold Italics"/>
              </a:rPr>
              <a:t>개발 환경</a:t>
            </a:r>
          </a:p>
        </p:txBody>
      </p:sp>
      <p:sp>
        <p:nvSpPr>
          <p:cNvPr name="TextBox 11" id="11"/>
          <p:cNvSpPr txBox="true"/>
          <p:nvPr/>
        </p:nvSpPr>
        <p:spPr>
          <a:xfrm rot="0">
            <a:off x="3258939" y="3222462"/>
            <a:ext cx="3848599" cy="622935"/>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10101"/>
                </a:solidFill>
                <a:latin typeface="Lora Bold Italics"/>
                <a:ea typeface="Lora Bold Italics"/>
                <a:cs typeface="Lora Bold Italics"/>
                <a:sym typeface="Lora Bold Italics"/>
              </a:rPr>
              <a:t>프로젝트 개요</a:t>
            </a:r>
          </a:p>
        </p:txBody>
      </p:sp>
      <p:sp>
        <p:nvSpPr>
          <p:cNvPr name="TextBox 12" id="12"/>
          <p:cNvSpPr txBox="true"/>
          <p:nvPr/>
        </p:nvSpPr>
        <p:spPr>
          <a:xfrm rot="0">
            <a:off x="3258939" y="6323798"/>
            <a:ext cx="3848599" cy="622935"/>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10101"/>
                </a:solidFill>
                <a:latin typeface="Lora Bold Italics"/>
                <a:ea typeface="Lora Bold Italics"/>
                <a:cs typeface="Lora Bold Italics"/>
                <a:sym typeface="Lora Bold Italics"/>
              </a:rPr>
              <a:t>시연 영상</a:t>
            </a:r>
          </a:p>
        </p:txBody>
      </p:sp>
      <p:sp>
        <p:nvSpPr>
          <p:cNvPr name="TextBox 13" id="13"/>
          <p:cNvSpPr txBox="true"/>
          <p:nvPr/>
        </p:nvSpPr>
        <p:spPr>
          <a:xfrm rot="0">
            <a:off x="3258939" y="5291288"/>
            <a:ext cx="3848599" cy="622935"/>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10101"/>
                </a:solidFill>
                <a:latin typeface="Lora Bold Italics"/>
                <a:ea typeface="Lora Bold Italics"/>
                <a:cs typeface="Lora Bold Italics"/>
                <a:sym typeface="Lora Bold Italics"/>
              </a:rPr>
              <a:t>개발 기술</a:t>
            </a:r>
          </a:p>
        </p:txBody>
      </p:sp>
      <p:sp>
        <p:nvSpPr>
          <p:cNvPr name="TextBox 14" id="14"/>
          <p:cNvSpPr txBox="true"/>
          <p:nvPr/>
        </p:nvSpPr>
        <p:spPr>
          <a:xfrm rot="0">
            <a:off x="3258939" y="7356308"/>
            <a:ext cx="3848599" cy="622935"/>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10101"/>
                </a:solidFill>
                <a:latin typeface="Lora Bold Italics"/>
                <a:ea typeface="Lora Bold Italics"/>
                <a:cs typeface="Lora Bold Italics"/>
                <a:sym typeface="Lora Bold Italics"/>
              </a:rPr>
              <a:t>발전 방향</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FD3CA"/>
        </a:solidFill>
      </p:bgPr>
    </p:bg>
    <p:spTree>
      <p:nvGrpSpPr>
        <p:cNvPr id="1" name=""/>
        <p:cNvGrpSpPr/>
        <p:nvPr/>
      </p:nvGrpSpPr>
      <p:grpSpPr>
        <a:xfrm>
          <a:off x="0" y="0"/>
          <a:ext cx="0" cy="0"/>
          <a:chOff x="0" y="0"/>
          <a:chExt cx="0" cy="0"/>
        </a:xfrm>
      </p:grpSpPr>
      <p:sp>
        <p:nvSpPr>
          <p:cNvPr name="Freeform 2" id="2"/>
          <p:cNvSpPr/>
          <p:nvPr/>
        </p:nvSpPr>
        <p:spPr>
          <a:xfrm flipH="false" flipV="false" rot="0">
            <a:off x="1916475" y="3371754"/>
            <a:ext cx="620115" cy="429571"/>
          </a:xfrm>
          <a:custGeom>
            <a:avLst/>
            <a:gdLst/>
            <a:ahLst/>
            <a:cxnLst/>
            <a:rect r="r" b="b" t="t" l="l"/>
            <a:pathLst>
              <a:path h="429571" w="620115">
                <a:moveTo>
                  <a:pt x="0" y="0"/>
                </a:moveTo>
                <a:lnTo>
                  <a:pt x="620115" y="0"/>
                </a:lnTo>
                <a:lnTo>
                  <a:pt x="620115" y="429570"/>
                </a:lnTo>
                <a:lnTo>
                  <a:pt x="0" y="429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73659" y="2462915"/>
            <a:ext cx="6272763" cy="6014011"/>
          </a:xfrm>
          <a:custGeom>
            <a:avLst/>
            <a:gdLst/>
            <a:ahLst/>
            <a:cxnLst/>
            <a:rect r="r" b="b" t="t" l="l"/>
            <a:pathLst>
              <a:path h="6014011" w="6272763">
                <a:moveTo>
                  <a:pt x="0" y="0"/>
                </a:moveTo>
                <a:lnTo>
                  <a:pt x="6272763" y="0"/>
                </a:lnTo>
                <a:lnTo>
                  <a:pt x="6272763" y="6014011"/>
                </a:lnTo>
                <a:lnTo>
                  <a:pt x="0" y="6014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9603003" y="1892788"/>
            <a:ext cx="6523036" cy="6267568"/>
            <a:chOff x="0" y="0"/>
            <a:chExt cx="6258560" cy="6013450"/>
          </a:xfrm>
        </p:grpSpPr>
        <p:sp>
          <p:nvSpPr>
            <p:cNvPr name="Freeform 5" id="5"/>
            <p:cNvSpPr/>
            <p:nvPr/>
          </p:nvSpPr>
          <p:spPr>
            <a:xfrm flipH="false" flipV="false" rot="0">
              <a:off x="0" y="0"/>
              <a:ext cx="6258560" cy="6013450"/>
            </a:xfrm>
            <a:custGeom>
              <a:avLst/>
              <a:gdLst/>
              <a:ahLst/>
              <a:cxnLst/>
              <a:rect r="r" b="b" t="t" l="l"/>
              <a:pathLst>
                <a:path h="6013450" w="6258560">
                  <a:moveTo>
                    <a:pt x="6258560" y="1503680"/>
                  </a:moveTo>
                  <a:lnTo>
                    <a:pt x="6258560" y="1503680"/>
                  </a:lnTo>
                  <a:cubicBezTo>
                    <a:pt x="6258560" y="673100"/>
                    <a:pt x="5585460" y="0"/>
                    <a:pt x="4754880" y="0"/>
                  </a:cubicBezTo>
                  <a:lnTo>
                    <a:pt x="0" y="0"/>
                  </a:lnTo>
                  <a:lnTo>
                    <a:pt x="0" y="3006090"/>
                  </a:lnTo>
                  <a:lnTo>
                    <a:pt x="1503680" y="3006090"/>
                  </a:lnTo>
                  <a:cubicBezTo>
                    <a:pt x="673100" y="3006090"/>
                    <a:pt x="0" y="3679190"/>
                    <a:pt x="0" y="4509770"/>
                  </a:cubicBezTo>
                  <a:lnTo>
                    <a:pt x="0" y="4509770"/>
                  </a:lnTo>
                  <a:cubicBezTo>
                    <a:pt x="0" y="5340350"/>
                    <a:pt x="673100" y="6013450"/>
                    <a:pt x="1503680" y="6013450"/>
                  </a:cubicBezTo>
                  <a:lnTo>
                    <a:pt x="6258560" y="6013450"/>
                  </a:lnTo>
                  <a:lnTo>
                    <a:pt x="6258560" y="3007360"/>
                  </a:lnTo>
                  <a:lnTo>
                    <a:pt x="4754880" y="3007360"/>
                  </a:lnTo>
                  <a:cubicBezTo>
                    <a:pt x="5585460" y="3007360"/>
                    <a:pt x="6258560" y="2334260"/>
                    <a:pt x="6258560" y="1503680"/>
                  </a:cubicBezTo>
                  <a:close/>
                </a:path>
              </a:pathLst>
            </a:custGeom>
            <a:blipFill>
              <a:blip r:embed="rId6"/>
              <a:stretch>
                <a:fillRect l="-8128" t="0" r="-8128" b="0"/>
              </a:stretch>
            </a:blipFill>
          </p:spPr>
        </p:sp>
      </p:grpSp>
      <p:sp>
        <p:nvSpPr>
          <p:cNvPr name="Freeform 6" id="6"/>
          <p:cNvSpPr/>
          <p:nvPr/>
        </p:nvSpPr>
        <p:spPr>
          <a:xfrm flipH="false" flipV="false" rot="0">
            <a:off x="-1071900" y="-1271394"/>
            <a:ext cx="2860913" cy="2850185"/>
          </a:xfrm>
          <a:custGeom>
            <a:avLst/>
            <a:gdLst/>
            <a:ahLst/>
            <a:cxnLst/>
            <a:rect r="r" b="b" t="t" l="l"/>
            <a:pathLst>
              <a:path h="2850185" w="2860913">
                <a:moveTo>
                  <a:pt x="0" y="0"/>
                </a:moveTo>
                <a:lnTo>
                  <a:pt x="2860913" y="0"/>
                </a:lnTo>
                <a:lnTo>
                  <a:pt x="2860913" y="2850185"/>
                </a:lnTo>
                <a:lnTo>
                  <a:pt x="0" y="28501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6546422" y="8476926"/>
            <a:ext cx="3035383" cy="3024000"/>
          </a:xfrm>
          <a:custGeom>
            <a:avLst/>
            <a:gdLst/>
            <a:ahLst/>
            <a:cxnLst/>
            <a:rect r="r" b="b" t="t" l="l"/>
            <a:pathLst>
              <a:path h="3024000" w="3035383">
                <a:moveTo>
                  <a:pt x="0" y="0"/>
                </a:moveTo>
                <a:lnTo>
                  <a:pt x="3035383" y="0"/>
                </a:lnTo>
                <a:lnTo>
                  <a:pt x="3035383" y="3024000"/>
                </a:lnTo>
                <a:lnTo>
                  <a:pt x="0" y="3024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825842" y="8476926"/>
            <a:ext cx="1926343" cy="1474528"/>
          </a:xfrm>
          <a:custGeom>
            <a:avLst/>
            <a:gdLst/>
            <a:ahLst/>
            <a:cxnLst/>
            <a:rect r="r" b="b" t="t" l="l"/>
            <a:pathLst>
              <a:path h="1474528" w="1926343">
                <a:moveTo>
                  <a:pt x="0" y="0"/>
                </a:moveTo>
                <a:lnTo>
                  <a:pt x="1926343" y="0"/>
                </a:lnTo>
                <a:lnTo>
                  <a:pt x="1926343" y="1474528"/>
                </a:lnTo>
                <a:lnTo>
                  <a:pt x="0" y="14745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6126038" y="836949"/>
            <a:ext cx="1926343" cy="1474528"/>
          </a:xfrm>
          <a:custGeom>
            <a:avLst/>
            <a:gdLst/>
            <a:ahLst/>
            <a:cxnLst/>
            <a:rect r="r" b="b" t="t" l="l"/>
            <a:pathLst>
              <a:path h="1474528" w="1926343">
                <a:moveTo>
                  <a:pt x="0" y="0"/>
                </a:moveTo>
                <a:lnTo>
                  <a:pt x="1926343" y="0"/>
                </a:lnTo>
                <a:lnTo>
                  <a:pt x="1926343" y="1474528"/>
                </a:lnTo>
                <a:lnTo>
                  <a:pt x="0" y="14745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10" id="10"/>
          <p:cNvSpPr txBox="true"/>
          <p:nvPr/>
        </p:nvSpPr>
        <p:spPr>
          <a:xfrm rot="0">
            <a:off x="1789013" y="1497552"/>
            <a:ext cx="6627818" cy="1303999"/>
          </a:xfrm>
          <a:prstGeom prst="rect">
            <a:avLst/>
          </a:prstGeom>
        </p:spPr>
        <p:txBody>
          <a:bodyPr anchor="t" rtlCol="false" tIns="0" lIns="0" bIns="0" rIns="0">
            <a:spAutoFit/>
          </a:bodyPr>
          <a:lstStyle/>
          <a:p>
            <a:pPr algn="l" marL="0" indent="0" lvl="0">
              <a:lnSpc>
                <a:spcPts val="10595"/>
              </a:lnSpc>
              <a:spcBef>
                <a:spcPct val="0"/>
              </a:spcBef>
            </a:pPr>
            <a:r>
              <a:rPr lang="en-US" sz="6460">
                <a:solidFill>
                  <a:srgbClr val="000000"/>
                </a:solidFill>
                <a:latin typeface="TAN Pearl"/>
                <a:ea typeface="TAN Pearl"/>
                <a:cs typeface="TAN Pearl"/>
                <a:sym typeface="TAN Pearl"/>
              </a:rPr>
              <a:t>프로젝트 개요</a:t>
            </a:r>
          </a:p>
        </p:txBody>
      </p:sp>
      <p:sp>
        <p:nvSpPr>
          <p:cNvPr name="TextBox 11" id="11"/>
          <p:cNvSpPr txBox="true"/>
          <p:nvPr/>
        </p:nvSpPr>
        <p:spPr>
          <a:xfrm rot="0">
            <a:off x="2601256" y="3190779"/>
            <a:ext cx="6265808" cy="5004437"/>
          </a:xfrm>
          <a:prstGeom prst="rect">
            <a:avLst/>
          </a:prstGeom>
        </p:spPr>
        <p:txBody>
          <a:bodyPr anchor="t" rtlCol="false" tIns="0" lIns="0" bIns="0" rIns="0">
            <a:spAutoFit/>
          </a:bodyPr>
          <a:lstStyle/>
          <a:p>
            <a:pPr algn="l" marL="0" indent="0" lvl="0">
              <a:lnSpc>
                <a:spcPts val="5759"/>
              </a:lnSpc>
            </a:pPr>
            <a:r>
              <a:rPr lang="en-US" sz="3199">
                <a:solidFill>
                  <a:srgbClr val="010101"/>
                </a:solidFill>
                <a:latin typeface="Lora"/>
                <a:ea typeface="Lora"/>
                <a:cs typeface="Lora"/>
                <a:sym typeface="Lora"/>
              </a:rPr>
              <a:t>이 프로젝트는 실생활에서 사용자가 자신의 피부 상태를 쉽게 모니터링하고, 적절한 스킨케어 조언을 받을 수 있게 도와줍니다. 이를 통해 사용자는 더 나은 피부 관리 루틴을 개발할 수 있으며, 필요시 전문적인 도움을 받을 수 있도록 안내받을 수 있습니다.</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29956" y="5944026"/>
            <a:ext cx="19947911" cy="7894014"/>
            <a:chOff x="0" y="0"/>
            <a:chExt cx="5039628" cy="1994339"/>
          </a:xfrm>
        </p:grpSpPr>
        <p:sp>
          <p:nvSpPr>
            <p:cNvPr name="Freeform 3" id="3"/>
            <p:cNvSpPr/>
            <p:nvPr/>
          </p:nvSpPr>
          <p:spPr>
            <a:xfrm flipH="false" flipV="false" rot="0">
              <a:off x="0" y="0"/>
              <a:ext cx="5039628" cy="1994339"/>
            </a:xfrm>
            <a:custGeom>
              <a:avLst/>
              <a:gdLst/>
              <a:ahLst/>
              <a:cxnLst/>
              <a:rect r="r" b="b" t="t" l="l"/>
              <a:pathLst>
                <a:path h="1994339" w="5039628">
                  <a:moveTo>
                    <a:pt x="0" y="0"/>
                  </a:moveTo>
                  <a:lnTo>
                    <a:pt x="5039628" y="0"/>
                  </a:lnTo>
                  <a:lnTo>
                    <a:pt x="5039628" y="1994339"/>
                  </a:lnTo>
                  <a:lnTo>
                    <a:pt x="0" y="1994339"/>
                  </a:lnTo>
                  <a:close/>
                </a:path>
              </a:pathLst>
            </a:custGeom>
            <a:solidFill>
              <a:srgbClr val="DFD3CA"/>
            </a:solidFill>
            <a:ln cap="sq">
              <a:noFill/>
              <a:prstDash val="solid"/>
              <a:miter/>
            </a:ln>
          </p:spPr>
        </p:sp>
        <p:sp>
          <p:nvSpPr>
            <p:cNvPr name="TextBox 4" id="4"/>
            <p:cNvSpPr txBox="true"/>
            <p:nvPr/>
          </p:nvSpPr>
          <p:spPr>
            <a:xfrm>
              <a:off x="0" y="-57150"/>
              <a:ext cx="5039628" cy="2051489"/>
            </a:xfrm>
            <a:prstGeom prst="rect">
              <a:avLst/>
            </a:prstGeom>
          </p:spPr>
          <p:txBody>
            <a:bodyPr anchor="ctr" rtlCol="false" tIns="0" lIns="0" bIns="0" rIns="0"/>
            <a:lstStyle/>
            <a:p>
              <a:pPr algn="ctr" marL="0" indent="0" lvl="0">
                <a:lnSpc>
                  <a:spcPts val="3804"/>
                </a:lnSpc>
                <a:spcBef>
                  <a:spcPct val="0"/>
                </a:spcBef>
              </a:pPr>
            </a:p>
          </p:txBody>
        </p:sp>
      </p:grpSp>
      <p:grpSp>
        <p:nvGrpSpPr>
          <p:cNvPr name="Group 5" id="5"/>
          <p:cNvGrpSpPr>
            <a:grpSpLocks noChangeAspect="true"/>
          </p:cNvGrpSpPr>
          <p:nvPr/>
        </p:nvGrpSpPr>
        <p:grpSpPr>
          <a:xfrm rot="0">
            <a:off x="10615096" y="2237370"/>
            <a:ext cx="7006894" cy="7020930"/>
            <a:chOff x="0" y="0"/>
            <a:chExt cx="10143490" cy="10163810"/>
          </a:xfrm>
        </p:grpSpPr>
        <p:sp>
          <p:nvSpPr>
            <p:cNvPr name="Freeform 6" id="6"/>
            <p:cNvSpPr/>
            <p:nvPr/>
          </p:nvSpPr>
          <p:spPr>
            <a:xfrm flipH="false" flipV="false" rot="0">
              <a:off x="0" y="0"/>
              <a:ext cx="10143351" cy="10163632"/>
            </a:xfrm>
            <a:custGeom>
              <a:avLst/>
              <a:gdLst/>
              <a:ahLst/>
              <a:cxnLst/>
              <a:rect r="r" b="b" t="t" l="l"/>
              <a:pathLst>
                <a:path h="10163632" w="10143351">
                  <a:moveTo>
                    <a:pt x="0" y="0"/>
                  </a:moveTo>
                  <a:lnTo>
                    <a:pt x="10143351" y="0"/>
                  </a:lnTo>
                  <a:lnTo>
                    <a:pt x="10143351" y="10163632"/>
                  </a:lnTo>
                  <a:lnTo>
                    <a:pt x="0" y="10163632"/>
                  </a:lnTo>
                  <a:close/>
                </a:path>
              </a:pathLst>
            </a:custGeom>
            <a:blipFill>
              <a:blip r:embed="rId2"/>
              <a:stretch>
                <a:fillRect l="0" t="-25" r="0" b="-25"/>
              </a:stretch>
            </a:blipFill>
          </p:spPr>
        </p:sp>
        <p:sp>
          <p:nvSpPr>
            <p:cNvPr name="Freeform 7" id="7"/>
            <p:cNvSpPr/>
            <p:nvPr/>
          </p:nvSpPr>
          <p:spPr>
            <a:xfrm flipH="false" flipV="false" rot="0">
              <a:off x="3149600" y="2368550"/>
              <a:ext cx="5156200" cy="6858000"/>
            </a:xfrm>
            <a:custGeom>
              <a:avLst/>
              <a:gdLst/>
              <a:ahLst/>
              <a:cxnLst/>
              <a:rect r="r" b="b" t="t" l="l"/>
              <a:pathLst>
                <a:path h="6858000" w="5156200">
                  <a:moveTo>
                    <a:pt x="0" y="0"/>
                  </a:moveTo>
                  <a:lnTo>
                    <a:pt x="5156200" y="0"/>
                  </a:lnTo>
                  <a:lnTo>
                    <a:pt x="5156200" y="6858000"/>
                  </a:lnTo>
                  <a:lnTo>
                    <a:pt x="0" y="6858000"/>
                  </a:lnTo>
                  <a:close/>
                </a:path>
              </a:pathLst>
            </a:custGeom>
            <a:blipFill>
              <a:blip r:embed="rId3"/>
              <a:stretch>
                <a:fillRect l="-28368" t="0" r="-28368" b="0"/>
              </a:stretch>
            </a:blipFill>
          </p:spPr>
        </p:sp>
        <p:sp>
          <p:nvSpPr>
            <p:cNvPr name="Freeform 8" id="8"/>
            <p:cNvSpPr/>
            <p:nvPr/>
          </p:nvSpPr>
          <p:spPr>
            <a:xfrm flipH="false" flipV="false" rot="0">
              <a:off x="374650" y="673100"/>
              <a:ext cx="6318250" cy="8427288"/>
            </a:xfrm>
            <a:custGeom>
              <a:avLst/>
              <a:gdLst/>
              <a:ahLst/>
              <a:cxnLst/>
              <a:rect r="r" b="b" t="t" l="l"/>
              <a:pathLst>
                <a:path h="8427288" w="6318250">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8908" t="0" r="-8908" b="0"/>
              </a:stretch>
            </a:blipFill>
          </p:spPr>
        </p:sp>
      </p:grpSp>
      <p:sp>
        <p:nvSpPr>
          <p:cNvPr name="Freeform 9" id="9"/>
          <p:cNvSpPr/>
          <p:nvPr/>
        </p:nvSpPr>
        <p:spPr>
          <a:xfrm flipH="false" flipV="false" rot="2571718">
            <a:off x="-2175741" y="8229600"/>
            <a:ext cx="3992153" cy="4114800"/>
          </a:xfrm>
          <a:custGeom>
            <a:avLst/>
            <a:gdLst/>
            <a:ahLst/>
            <a:cxnLst/>
            <a:rect r="r" b="b" t="t" l="l"/>
            <a:pathLst>
              <a:path h="4114800" w="3992153">
                <a:moveTo>
                  <a:pt x="0" y="0"/>
                </a:moveTo>
                <a:lnTo>
                  <a:pt x="3992154" y="0"/>
                </a:lnTo>
                <a:lnTo>
                  <a:pt x="39921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8100000">
            <a:off x="15981942" y="-1788025"/>
            <a:ext cx="3992153" cy="4114800"/>
          </a:xfrm>
          <a:custGeom>
            <a:avLst/>
            <a:gdLst/>
            <a:ahLst/>
            <a:cxnLst/>
            <a:rect r="r" b="b" t="t" l="l"/>
            <a:pathLst>
              <a:path h="4114800" w="3992153">
                <a:moveTo>
                  <a:pt x="0" y="0"/>
                </a:moveTo>
                <a:lnTo>
                  <a:pt x="3992153" y="0"/>
                </a:lnTo>
                <a:lnTo>
                  <a:pt x="399215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99093" y="4475959"/>
            <a:ext cx="7177219" cy="2936135"/>
          </a:xfrm>
          <a:custGeom>
            <a:avLst/>
            <a:gdLst/>
            <a:ahLst/>
            <a:cxnLst/>
            <a:rect r="r" b="b" t="t" l="l"/>
            <a:pathLst>
              <a:path h="2936135" w="7177219">
                <a:moveTo>
                  <a:pt x="0" y="0"/>
                </a:moveTo>
                <a:lnTo>
                  <a:pt x="7177219" y="0"/>
                </a:lnTo>
                <a:lnTo>
                  <a:pt x="7177219" y="2936135"/>
                </a:lnTo>
                <a:lnTo>
                  <a:pt x="0" y="2936135"/>
                </a:lnTo>
                <a:lnTo>
                  <a:pt x="0" y="0"/>
                </a:lnTo>
                <a:close/>
              </a:path>
            </a:pathLst>
          </a:custGeom>
          <a:blipFill>
            <a:blip r:embed="rId7"/>
            <a:stretch>
              <a:fillRect l="0" t="0" r="0" b="0"/>
            </a:stretch>
          </a:blipFill>
        </p:spPr>
      </p:sp>
      <p:sp>
        <p:nvSpPr>
          <p:cNvPr name="TextBox 12" id="12"/>
          <p:cNvSpPr txBox="true"/>
          <p:nvPr/>
        </p:nvSpPr>
        <p:spPr>
          <a:xfrm rot="0">
            <a:off x="1799093" y="1963757"/>
            <a:ext cx="8270726" cy="1067934"/>
          </a:xfrm>
          <a:prstGeom prst="rect">
            <a:avLst/>
          </a:prstGeom>
        </p:spPr>
        <p:txBody>
          <a:bodyPr anchor="t" rtlCol="false" tIns="0" lIns="0" bIns="0" rIns="0">
            <a:spAutoFit/>
          </a:bodyPr>
          <a:lstStyle/>
          <a:p>
            <a:pPr algn="l" marL="0" indent="0" lvl="0">
              <a:lnSpc>
                <a:spcPts val="8632"/>
              </a:lnSpc>
              <a:spcBef>
                <a:spcPct val="0"/>
              </a:spcBef>
            </a:pPr>
            <a:r>
              <a:rPr lang="en-US" sz="5263">
                <a:solidFill>
                  <a:srgbClr val="000000"/>
                </a:solidFill>
                <a:latin typeface="TAN Pearl"/>
                <a:ea typeface="TAN Pearl"/>
                <a:cs typeface="TAN Pearl"/>
                <a:sym typeface="TAN Pearl"/>
              </a:rPr>
              <a:t>개발 환경</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806536" y="3874136"/>
            <a:ext cx="4244332" cy="724829"/>
            <a:chOff x="0" y="0"/>
            <a:chExt cx="1072285" cy="183120"/>
          </a:xfrm>
        </p:grpSpPr>
        <p:sp>
          <p:nvSpPr>
            <p:cNvPr name="Freeform 3" id="3"/>
            <p:cNvSpPr/>
            <p:nvPr/>
          </p:nvSpPr>
          <p:spPr>
            <a:xfrm flipH="false" flipV="false" rot="0">
              <a:off x="0" y="0"/>
              <a:ext cx="1072285" cy="183120"/>
            </a:xfrm>
            <a:custGeom>
              <a:avLst/>
              <a:gdLst/>
              <a:ahLst/>
              <a:cxnLst/>
              <a:rect r="r" b="b" t="t" l="l"/>
              <a:pathLst>
                <a:path h="183120" w="1072285">
                  <a:moveTo>
                    <a:pt x="0" y="0"/>
                  </a:moveTo>
                  <a:lnTo>
                    <a:pt x="1072285" y="0"/>
                  </a:lnTo>
                  <a:lnTo>
                    <a:pt x="1072285" y="183120"/>
                  </a:lnTo>
                  <a:lnTo>
                    <a:pt x="0" y="183120"/>
                  </a:lnTo>
                  <a:close/>
                </a:path>
              </a:pathLst>
            </a:custGeom>
            <a:solidFill>
              <a:srgbClr val="C5AB9B"/>
            </a:solidFill>
            <a:ln cap="sq">
              <a:noFill/>
              <a:prstDash val="solid"/>
              <a:miter/>
            </a:ln>
          </p:spPr>
        </p:sp>
        <p:sp>
          <p:nvSpPr>
            <p:cNvPr name="TextBox 4" id="4"/>
            <p:cNvSpPr txBox="true"/>
            <p:nvPr/>
          </p:nvSpPr>
          <p:spPr>
            <a:xfrm>
              <a:off x="0" y="-57150"/>
              <a:ext cx="1072285" cy="240270"/>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데이터 전처리</a:t>
              </a:r>
            </a:p>
          </p:txBody>
        </p:sp>
      </p:grpSp>
      <p:grpSp>
        <p:nvGrpSpPr>
          <p:cNvPr name="Group 5" id="5"/>
          <p:cNvGrpSpPr/>
          <p:nvPr/>
        </p:nvGrpSpPr>
        <p:grpSpPr>
          <a:xfrm rot="0">
            <a:off x="2806536" y="5078790"/>
            <a:ext cx="4244332" cy="724829"/>
            <a:chOff x="0" y="0"/>
            <a:chExt cx="1072285" cy="183120"/>
          </a:xfrm>
        </p:grpSpPr>
        <p:sp>
          <p:nvSpPr>
            <p:cNvPr name="Freeform 6" id="6"/>
            <p:cNvSpPr/>
            <p:nvPr/>
          </p:nvSpPr>
          <p:spPr>
            <a:xfrm flipH="false" flipV="false" rot="0">
              <a:off x="0" y="0"/>
              <a:ext cx="1072285" cy="183120"/>
            </a:xfrm>
            <a:custGeom>
              <a:avLst/>
              <a:gdLst/>
              <a:ahLst/>
              <a:cxnLst/>
              <a:rect r="r" b="b" t="t" l="l"/>
              <a:pathLst>
                <a:path h="183120" w="1072285">
                  <a:moveTo>
                    <a:pt x="0" y="0"/>
                  </a:moveTo>
                  <a:lnTo>
                    <a:pt x="1072285" y="0"/>
                  </a:lnTo>
                  <a:lnTo>
                    <a:pt x="1072285" y="183120"/>
                  </a:lnTo>
                  <a:lnTo>
                    <a:pt x="0" y="183120"/>
                  </a:lnTo>
                  <a:close/>
                </a:path>
              </a:pathLst>
            </a:custGeom>
            <a:solidFill>
              <a:srgbClr val="C5AB9B"/>
            </a:solidFill>
            <a:ln cap="sq">
              <a:noFill/>
              <a:prstDash val="solid"/>
              <a:miter/>
            </a:ln>
          </p:spPr>
        </p:sp>
        <p:sp>
          <p:nvSpPr>
            <p:cNvPr name="TextBox 7" id="7"/>
            <p:cNvSpPr txBox="true"/>
            <p:nvPr/>
          </p:nvSpPr>
          <p:spPr>
            <a:xfrm>
              <a:off x="0" y="-57150"/>
              <a:ext cx="1072285" cy="240270"/>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모델 학습</a:t>
              </a:r>
            </a:p>
          </p:txBody>
        </p:sp>
      </p:grpSp>
      <p:grpSp>
        <p:nvGrpSpPr>
          <p:cNvPr name="Group 8" id="8"/>
          <p:cNvGrpSpPr/>
          <p:nvPr/>
        </p:nvGrpSpPr>
        <p:grpSpPr>
          <a:xfrm rot="0">
            <a:off x="2804557" y="7480948"/>
            <a:ext cx="4244332" cy="724829"/>
            <a:chOff x="0" y="0"/>
            <a:chExt cx="1072285" cy="183120"/>
          </a:xfrm>
        </p:grpSpPr>
        <p:sp>
          <p:nvSpPr>
            <p:cNvPr name="Freeform 9" id="9"/>
            <p:cNvSpPr/>
            <p:nvPr/>
          </p:nvSpPr>
          <p:spPr>
            <a:xfrm flipH="false" flipV="false" rot="0">
              <a:off x="0" y="0"/>
              <a:ext cx="1072285" cy="183120"/>
            </a:xfrm>
            <a:custGeom>
              <a:avLst/>
              <a:gdLst/>
              <a:ahLst/>
              <a:cxnLst/>
              <a:rect r="r" b="b" t="t" l="l"/>
              <a:pathLst>
                <a:path h="183120" w="1072285">
                  <a:moveTo>
                    <a:pt x="0" y="0"/>
                  </a:moveTo>
                  <a:lnTo>
                    <a:pt x="1072285" y="0"/>
                  </a:lnTo>
                  <a:lnTo>
                    <a:pt x="1072285" y="183120"/>
                  </a:lnTo>
                  <a:lnTo>
                    <a:pt x="0" y="183120"/>
                  </a:lnTo>
                  <a:close/>
                </a:path>
              </a:pathLst>
            </a:custGeom>
            <a:solidFill>
              <a:srgbClr val="C5AB9B"/>
            </a:solidFill>
            <a:ln cap="sq">
              <a:noFill/>
              <a:prstDash val="solid"/>
              <a:miter/>
            </a:ln>
          </p:spPr>
        </p:sp>
        <p:sp>
          <p:nvSpPr>
            <p:cNvPr name="TextBox 10" id="10"/>
            <p:cNvSpPr txBox="true"/>
            <p:nvPr/>
          </p:nvSpPr>
          <p:spPr>
            <a:xfrm>
              <a:off x="0" y="-57150"/>
              <a:ext cx="1072285" cy="240270"/>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실시간 카메라 스트림 분석</a:t>
              </a:r>
            </a:p>
          </p:txBody>
        </p:sp>
      </p:grpSp>
      <p:grpSp>
        <p:nvGrpSpPr>
          <p:cNvPr name="Group 11" id="11"/>
          <p:cNvGrpSpPr/>
          <p:nvPr/>
        </p:nvGrpSpPr>
        <p:grpSpPr>
          <a:xfrm rot="0">
            <a:off x="2806536" y="6279869"/>
            <a:ext cx="4242353" cy="724829"/>
            <a:chOff x="0" y="0"/>
            <a:chExt cx="1071785" cy="183120"/>
          </a:xfrm>
        </p:grpSpPr>
        <p:sp>
          <p:nvSpPr>
            <p:cNvPr name="Freeform 12" id="12"/>
            <p:cNvSpPr/>
            <p:nvPr/>
          </p:nvSpPr>
          <p:spPr>
            <a:xfrm flipH="false" flipV="false" rot="0">
              <a:off x="0" y="0"/>
              <a:ext cx="1071785" cy="183120"/>
            </a:xfrm>
            <a:custGeom>
              <a:avLst/>
              <a:gdLst/>
              <a:ahLst/>
              <a:cxnLst/>
              <a:rect r="r" b="b" t="t" l="l"/>
              <a:pathLst>
                <a:path h="183120" w="1071785">
                  <a:moveTo>
                    <a:pt x="0" y="0"/>
                  </a:moveTo>
                  <a:lnTo>
                    <a:pt x="1071785" y="0"/>
                  </a:lnTo>
                  <a:lnTo>
                    <a:pt x="1071785" y="183120"/>
                  </a:lnTo>
                  <a:lnTo>
                    <a:pt x="0" y="183120"/>
                  </a:lnTo>
                  <a:close/>
                </a:path>
              </a:pathLst>
            </a:custGeom>
            <a:solidFill>
              <a:srgbClr val="C5AB9B"/>
            </a:solidFill>
            <a:ln cap="sq">
              <a:noFill/>
              <a:prstDash val="solid"/>
              <a:miter/>
            </a:ln>
          </p:spPr>
        </p:sp>
        <p:sp>
          <p:nvSpPr>
            <p:cNvPr name="TextBox 13" id="13"/>
            <p:cNvSpPr txBox="true"/>
            <p:nvPr/>
          </p:nvSpPr>
          <p:spPr>
            <a:xfrm>
              <a:off x="0" y="-57150"/>
              <a:ext cx="1071785" cy="240270"/>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가비지 컬렉션</a:t>
              </a:r>
            </a:p>
          </p:txBody>
        </p:sp>
      </p:grpSp>
      <p:sp>
        <p:nvSpPr>
          <p:cNvPr name="TextBox 14" id="14"/>
          <p:cNvSpPr txBox="true"/>
          <p:nvPr/>
        </p:nvSpPr>
        <p:spPr>
          <a:xfrm rot="0">
            <a:off x="0" y="1693111"/>
            <a:ext cx="9525474" cy="1279055"/>
          </a:xfrm>
          <a:prstGeom prst="rect">
            <a:avLst/>
          </a:prstGeom>
        </p:spPr>
        <p:txBody>
          <a:bodyPr anchor="t" rtlCol="false" tIns="0" lIns="0" bIns="0" rIns="0">
            <a:spAutoFit/>
          </a:bodyPr>
          <a:lstStyle/>
          <a:p>
            <a:pPr algn="ctr" marL="0" indent="0" lvl="0">
              <a:lnSpc>
                <a:spcPts val="10350"/>
              </a:lnSpc>
              <a:spcBef>
                <a:spcPct val="0"/>
              </a:spcBef>
            </a:pPr>
            <a:r>
              <a:rPr lang="en-US" sz="7393" spc="96">
                <a:solidFill>
                  <a:srgbClr val="000000"/>
                </a:solidFill>
                <a:latin typeface="Dream Avenue"/>
                <a:ea typeface="Dream Avenue"/>
                <a:cs typeface="Dream Avenue"/>
                <a:sym typeface="Dream Avenue"/>
              </a:rPr>
              <a:t>개발 기술</a:t>
            </a:r>
          </a:p>
        </p:txBody>
      </p:sp>
      <p:grpSp>
        <p:nvGrpSpPr>
          <p:cNvPr name="Group 15" id="15"/>
          <p:cNvGrpSpPr/>
          <p:nvPr/>
        </p:nvGrpSpPr>
        <p:grpSpPr>
          <a:xfrm rot="0">
            <a:off x="-877281" y="0"/>
            <a:ext cx="3088591" cy="10287000"/>
            <a:chOff x="0" y="0"/>
            <a:chExt cx="813456" cy="2709333"/>
          </a:xfrm>
        </p:grpSpPr>
        <p:sp>
          <p:nvSpPr>
            <p:cNvPr name="Freeform 16" id="16"/>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DFD3CA"/>
            </a:solidFill>
            <a:ln cap="sq">
              <a:noFill/>
              <a:prstDash val="solid"/>
              <a:miter/>
            </a:ln>
          </p:spPr>
        </p:sp>
        <p:sp>
          <p:nvSpPr>
            <p:cNvPr name="TextBox 17" id="17"/>
            <p:cNvSpPr txBox="true"/>
            <p:nvPr/>
          </p:nvSpPr>
          <p:spPr>
            <a:xfrm>
              <a:off x="0" y="-28575"/>
              <a:ext cx="813456" cy="2737908"/>
            </a:xfrm>
            <a:prstGeom prst="rect">
              <a:avLst/>
            </a:prstGeom>
          </p:spPr>
          <p:txBody>
            <a:bodyPr anchor="ctr" rtlCol="false" tIns="50800" lIns="50800" bIns="50800" rIns="50800"/>
            <a:lstStyle/>
            <a:p>
              <a:pPr algn="ctr">
                <a:lnSpc>
                  <a:spcPts val="2852"/>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240418" y="-2441628"/>
            <a:ext cx="8690625" cy="6352057"/>
          </a:xfrm>
          <a:custGeom>
            <a:avLst/>
            <a:gdLst/>
            <a:ahLst/>
            <a:cxnLst/>
            <a:rect r="r" b="b" t="t" l="l"/>
            <a:pathLst>
              <a:path h="6352057" w="8690625">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030147" y="650877"/>
            <a:ext cx="8819699" cy="8819699"/>
            <a:chOff x="0" y="0"/>
            <a:chExt cx="8916670" cy="8916670"/>
          </a:xfrm>
        </p:grpSpPr>
        <p:sp>
          <p:nvSpPr>
            <p:cNvPr name="Freeform 4" id="4"/>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1A1A1A"/>
            </a:solidFill>
          </p:spPr>
        </p:sp>
        <p:sp>
          <p:nvSpPr>
            <p:cNvPr name="Freeform 5" id="5"/>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4"/>
              <a:stretch>
                <a:fillRect l="-4266" t="0" r="-22682" b="0"/>
              </a:stretch>
            </a:blipFill>
          </p:spPr>
        </p:sp>
      </p:grpSp>
      <p:sp>
        <p:nvSpPr>
          <p:cNvPr name="Freeform 6" id="6"/>
          <p:cNvSpPr/>
          <p:nvPr/>
        </p:nvSpPr>
        <p:spPr>
          <a:xfrm flipH="false" flipV="false" rot="0">
            <a:off x="15472712" y="8064712"/>
            <a:ext cx="1786588" cy="1676145"/>
          </a:xfrm>
          <a:custGeom>
            <a:avLst/>
            <a:gdLst/>
            <a:ahLst/>
            <a:cxnLst/>
            <a:rect r="r" b="b" t="t" l="l"/>
            <a:pathLst>
              <a:path h="1676145" w="1786588">
                <a:moveTo>
                  <a:pt x="0" y="0"/>
                </a:moveTo>
                <a:lnTo>
                  <a:pt x="1786588" y="0"/>
                </a:lnTo>
                <a:lnTo>
                  <a:pt x="1786588" y="1676145"/>
                </a:lnTo>
                <a:lnTo>
                  <a:pt x="0" y="16761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733306" y="6547977"/>
            <a:ext cx="8690625" cy="6352057"/>
          </a:xfrm>
          <a:custGeom>
            <a:avLst/>
            <a:gdLst/>
            <a:ahLst/>
            <a:cxnLst/>
            <a:rect r="r" b="b" t="t" l="l"/>
            <a:pathLst>
              <a:path h="6352057" w="8690625">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2444780" y="3519295"/>
            <a:ext cx="304087" cy="3040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852"/>
                </a:lnSpc>
              </a:pPr>
            </a:p>
          </p:txBody>
        </p:sp>
      </p:grpSp>
      <p:grpSp>
        <p:nvGrpSpPr>
          <p:cNvPr name="Group 11" id="11"/>
          <p:cNvGrpSpPr/>
          <p:nvPr/>
        </p:nvGrpSpPr>
        <p:grpSpPr>
          <a:xfrm rot="0">
            <a:off x="2444780" y="5060726"/>
            <a:ext cx="304087" cy="3040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852"/>
                </a:lnSpc>
              </a:pPr>
            </a:p>
          </p:txBody>
        </p:sp>
      </p:grpSp>
      <p:sp>
        <p:nvSpPr>
          <p:cNvPr name="TextBox 14" id="14"/>
          <p:cNvSpPr txBox="true"/>
          <p:nvPr/>
        </p:nvSpPr>
        <p:spPr>
          <a:xfrm rot="0">
            <a:off x="2218407" y="1688800"/>
            <a:ext cx="7397235" cy="1295706"/>
          </a:xfrm>
          <a:prstGeom prst="rect">
            <a:avLst/>
          </a:prstGeom>
        </p:spPr>
        <p:txBody>
          <a:bodyPr anchor="t" rtlCol="false" tIns="0" lIns="0" bIns="0" rIns="0">
            <a:spAutoFit/>
          </a:bodyPr>
          <a:lstStyle/>
          <a:p>
            <a:pPr algn="l">
              <a:lnSpc>
                <a:spcPts val="10590"/>
              </a:lnSpc>
            </a:pPr>
            <a:r>
              <a:rPr lang="en-US" sz="6457">
                <a:solidFill>
                  <a:srgbClr val="000000"/>
                </a:solidFill>
                <a:latin typeface="TAN Pearl"/>
                <a:ea typeface="TAN Pearl"/>
                <a:cs typeface="TAN Pearl"/>
                <a:sym typeface="TAN Pearl"/>
              </a:rPr>
              <a:t>데이터 전처리</a:t>
            </a:r>
          </a:p>
        </p:txBody>
      </p:sp>
      <p:sp>
        <p:nvSpPr>
          <p:cNvPr name="TextBox 15" id="15"/>
          <p:cNvSpPr txBox="true"/>
          <p:nvPr/>
        </p:nvSpPr>
        <p:spPr>
          <a:xfrm rot="0">
            <a:off x="2873216" y="3481195"/>
            <a:ext cx="4638244" cy="815340"/>
          </a:xfrm>
          <a:prstGeom prst="rect">
            <a:avLst/>
          </a:prstGeom>
        </p:spPr>
        <p:txBody>
          <a:bodyPr anchor="t" rtlCol="false" tIns="0" lIns="0" bIns="0" rIns="0">
            <a:spAutoFit/>
          </a:bodyPr>
          <a:lstStyle/>
          <a:p>
            <a:pPr algn="l" marL="0" indent="0" lvl="0">
              <a:lnSpc>
                <a:spcPts val="3359"/>
              </a:lnSpc>
              <a:spcBef>
                <a:spcPct val="0"/>
              </a:spcBef>
            </a:pPr>
            <a:r>
              <a:rPr lang="en-US" sz="2399">
                <a:solidFill>
                  <a:srgbClr val="010101"/>
                </a:solidFill>
                <a:latin typeface="Lora Bold"/>
                <a:ea typeface="Lora Bold"/>
                <a:cs typeface="Lora Bold"/>
                <a:sym typeface="Lora Bold"/>
              </a:rPr>
              <a:t>JSON 파일에서 피부 관련 데이터를 추출하고 이미지 파일과 연결합니다.</a:t>
            </a:r>
          </a:p>
        </p:txBody>
      </p:sp>
      <p:sp>
        <p:nvSpPr>
          <p:cNvPr name="TextBox 16" id="16"/>
          <p:cNvSpPr txBox="true"/>
          <p:nvPr/>
        </p:nvSpPr>
        <p:spPr>
          <a:xfrm rot="0">
            <a:off x="2873216" y="5022626"/>
            <a:ext cx="5414929" cy="1234440"/>
          </a:xfrm>
          <a:prstGeom prst="rect">
            <a:avLst/>
          </a:prstGeom>
        </p:spPr>
        <p:txBody>
          <a:bodyPr anchor="t" rtlCol="false" tIns="0" lIns="0" bIns="0" rIns="0">
            <a:spAutoFit/>
          </a:bodyPr>
          <a:lstStyle/>
          <a:p>
            <a:pPr algn="l" marL="0" indent="0" lvl="0">
              <a:lnSpc>
                <a:spcPts val="3359"/>
              </a:lnSpc>
              <a:spcBef>
                <a:spcPct val="0"/>
              </a:spcBef>
            </a:pPr>
            <a:r>
              <a:rPr lang="en-US" sz="2399">
                <a:solidFill>
                  <a:srgbClr val="010101"/>
                </a:solidFill>
                <a:latin typeface="Lora Bold"/>
                <a:ea typeface="Lora Bold"/>
                <a:cs typeface="Lora Bold"/>
                <a:sym typeface="Lora Bold"/>
              </a:rPr>
              <a:t>이미지를 크기 조정(64x64)하여 메모리 사용량을 줄여 학습에 사용 가능한 형태로 변환하고, numpy 배열로 저장합니다.</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240418" y="-2441628"/>
            <a:ext cx="8690625" cy="6352057"/>
          </a:xfrm>
          <a:custGeom>
            <a:avLst/>
            <a:gdLst/>
            <a:ahLst/>
            <a:cxnLst/>
            <a:rect r="r" b="b" t="t" l="l"/>
            <a:pathLst>
              <a:path h="6352057" w="8690625">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72712" y="8064712"/>
            <a:ext cx="1786588" cy="1676145"/>
          </a:xfrm>
          <a:custGeom>
            <a:avLst/>
            <a:gdLst/>
            <a:ahLst/>
            <a:cxnLst/>
            <a:rect r="r" b="b" t="t" l="l"/>
            <a:pathLst>
              <a:path h="1676145" w="1786588">
                <a:moveTo>
                  <a:pt x="0" y="0"/>
                </a:moveTo>
                <a:lnTo>
                  <a:pt x="1786588" y="0"/>
                </a:lnTo>
                <a:lnTo>
                  <a:pt x="1786588" y="1676145"/>
                </a:lnTo>
                <a:lnTo>
                  <a:pt x="0" y="16761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33306" y="6547977"/>
            <a:ext cx="8690625" cy="6352057"/>
          </a:xfrm>
          <a:custGeom>
            <a:avLst/>
            <a:gdLst/>
            <a:ahLst/>
            <a:cxnLst/>
            <a:rect r="r" b="b" t="t" l="l"/>
            <a:pathLst>
              <a:path h="6352057" w="8690625">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444780" y="3519295"/>
            <a:ext cx="304087" cy="3040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852"/>
                </a:lnSpc>
              </a:pPr>
            </a:p>
          </p:txBody>
        </p:sp>
      </p:grpSp>
      <p:sp>
        <p:nvSpPr>
          <p:cNvPr name="TextBox 8" id="8"/>
          <p:cNvSpPr txBox="true"/>
          <p:nvPr/>
        </p:nvSpPr>
        <p:spPr>
          <a:xfrm rot="0">
            <a:off x="2218407" y="1688800"/>
            <a:ext cx="7397235" cy="1295706"/>
          </a:xfrm>
          <a:prstGeom prst="rect">
            <a:avLst/>
          </a:prstGeom>
        </p:spPr>
        <p:txBody>
          <a:bodyPr anchor="t" rtlCol="false" tIns="0" lIns="0" bIns="0" rIns="0">
            <a:spAutoFit/>
          </a:bodyPr>
          <a:lstStyle/>
          <a:p>
            <a:pPr algn="l">
              <a:lnSpc>
                <a:spcPts val="10590"/>
              </a:lnSpc>
            </a:pPr>
            <a:r>
              <a:rPr lang="en-US" sz="6457">
                <a:solidFill>
                  <a:srgbClr val="000000"/>
                </a:solidFill>
                <a:latin typeface="TAN Pearl"/>
                <a:ea typeface="TAN Pearl"/>
                <a:cs typeface="TAN Pearl"/>
                <a:sym typeface="TAN Pearl"/>
              </a:rPr>
              <a:t>모델 학습</a:t>
            </a:r>
          </a:p>
        </p:txBody>
      </p:sp>
      <p:grpSp>
        <p:nvGrpSpPr>
          <p:cNvPr name="Group 9" id="9"/>
          <p:cNvGrpSpPr/>
          <p:nvPr/>
        </p:nvGrpSpPr>
        <p:grpSpPr>
          <a:xfrm rot="0">
            <a:off x="2444780" y="5249035"/>
            <a:ext cx="304087" cy="3040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852"/>
                </a:lnSpc>
              </a:pPr>
            </a:p>
          </p:txBody>
        </p:sp>
      </p:grpSp>
      <p:grpSp>
        <p:nvGrpSpPr>
          <p:cNvPr name="Group 12" id="12"/>
          <p:cNvGrpSpPr>
            <a:grpSpLocks noChangeAspect="true"/>
          </p:cNvGrpSpPr>
          <p:nvPr/>
        </p:nvGrpSpPr>
        <p:grpSpPr>
          <a:xfrm rot="0">
            <a:off x="9030147" y="650877"/>
            <a:ext cx="8819699" cy="8819699"/>
            <a:chOff x="0" y="0"/>
            <a:chExt cx="8916670" cy="8916670"/>
          </a:xfrm>
        </p:grpSpPr>
        <p:sp>
          <p:nvSpPr>
            <p:cNvPr name="Freeform 13" id="13"/>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1A1A1A"/>
            </a:solidFill>
          </p:spPr>
        </p:sp>
        <p:sp>
          <p:nvSpPr>
            <p:cNvPr name="Freeform 14" id="14"/>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6"/>
              <a:stretch>
                <a:fillRect l="-36338" t="-10039" r="-52001" b="-4004"/>
              </a:stretch>
            </a:blipFill>
          </p:spPr>
        </p:sp>
      </p:grpSp>
      <p:sp>
        <p:nvSpPr>
          <p:cNvPr name="TextBox 15" id="15"/>
          <p:cNvSpPr txBox="true"/>
          <p:nvPr/>
        </p:nvSpPr>
        <p:spPr>
          <a:xfrm rot="0">
            <a:off x="2873216" y="3481195"/>
            <a:ext cx="5367376" cy="123444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10101"/>
                </a:solidFill>
                <a:latin typeface="Lora Bold"/>
                <a:ea typeface="Lora Bold"/>
                <a:cs typeface="Lora Bold"/>
                <a:sym typeface="Lora Bold"/>
              </a:rPr>
              <a:t>전처리된 데이터를 사용해 RandomForestRegressor 모델을 학습시킵니다.</a:t>
            </a:r>
          </a:p>
        </p:txBody>
      </p:sp>
      <p:sp>
        <p:nvSpPr>
          <p:cNvPr name="TextBox 16" id="16"/>
          <p:cNvSpPr txBox="true"/>
          <p:nvPr/>
        </p:nvSpPr>
        <p:spPr>
          <a:xfrm rot="0">
            <a:off x="2873216" y="5210935"/>
            <a:ext cx="5807234" cy="81534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10101"/>
                </a:solidFill>
                <a:latin typeface="Lora Bold"/>
                <a:ea typeface="Lora Bold"/>
                <a:cs typeface="Lora Bold"/>
                <a:sym typeface="Lora Bold"/>
              </a:rPr>
              <a:t>학습된 모델은 joblib을 사용해 파일로 저장합니다.</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240418" y="-2441628"/>
            <a:ext cx="8690625" cy="6352057"/>
          </a:xfrm>
          <a:custGeom>
            <a:avLst/>
            <a:gdLst/>
            <a:ahLst/>
            <a:cxnLst/>
            <a:rect r="r" b="b" t="t" l="l"/>
            <a:pathLst>
              <a:path h="6352057" w="8690625">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72712" y="8064712"/>
            <a:ext cx="1786588" cy="1676145"/>
          </a:xfrm>
          <a:custGeom>
            <a:avLst/>
            <a:gdLst/>
            <a:ahLst/>
            <a:cxnLst/>
            <a:rect r="r" b="b" t="t" l="l"/>
            <a:pathLst>
              <a:path h="1676145" w="1786588">
                <a:moveTo>
                  <a:pt x="0" y="0"/>
                </a:moveTo>
                <a:lnTo>
                  <a:pt x="1786588" y="0"/>
                </a:lnTo>
                <a:lnTo>
                  <a:pt x="1786588" y="1676145"/>
                </a:lnTo>
                <a:lnTo>
                  <a:pt x="0" y="16761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33306" y="6547977"/>
            <a:ext cx="8690625" cy="6352057"/>
          </a:xfrm>
          <a:custGeom>
            <a:avLst/>
            <a:gdLst/>
            <a:ahLst/>
            <a:cxnLst/>
            <a:rect r="r" b="b" t="t" l="l"/>
            <a:pathLst>
              <a:path h="6352057" w="8690625">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444780" y="3519295"/>
            <a:ext cx="304087" cy="3040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852"/>
                </a:lnSpc>
              </a:pPr>
            </a:p>
          </p:txBody>
        </p:sp>
      </p:grpSp>
      <p:sp>
        <p:nvSpPr>
          <p:cNvPr name="TextBox 8" id="8"/>
          <p:cNvSpPr txBox="true"/>
          <p:nvPr/>
        </p:nvSpPr>
        <p:spPr>
          <a:xfrm rot="0">
            <a:off x="2218407" y="1688800"/>
            <a:ext cx="9235917" cy="1295706"/>
          </a:xfrm>
          <a:prstGeom prst="rect">
            <a:avLst/>
          </a:prstGeom>
        </p:spPr>
        <p:txBody>
          <a:bodyPr anchor="t" rtlCol="false" tIns="0" lIns="0" bIns="0" rIns="0">
            <a:spAutoFit/>
          </a:bodyPr>
          <a:lstStyle/>
          <a:p>
            <a:pPr algn="l">
              <a:lnSpc>
                <a:spcPts val="10590"/>
              </a:lnSpc>
            </a:pPr>
            <a:r>
              <a:rPr lang="en-US" sz="6457">
                <a:solidFill>
                  <a:srgbClr val="000000"/>
                </a:solidFill>
                <a:latin typeface="TAN Pearl"/>
                <a:ea typeface="TAN Pearl"/>
                <a:cs typeface="TAN Pearl"/>
                <a:sym typeface="TAN Pearl"/>
              </a:rPr>
              <a:t>실시간 영상 분석</a:t>
            </a:r>
          </a:p>
        </p:txBody>
      </p:sp>
      <p:grpSp>
        <p:nvGrpSpPr>
          <p:cNvPr name="Group 9" id="9"/>
          <p:cNvGrpSpPr>
            <a:grpSpLocks noChangeAspect="true"/>
          </p:cNvGrpSpPr>
          <p:nvPr/>
        </p:nvGrpSpPr>
        <p:grpSpPr>
          <a:xfrm rot="0">
            <a:off x="9030147" y="650877"/>
            <a:ext cx="8819699" cy="8819699"/>
            <a:chOff x="0" y="0"/>
            <a:chExt cx="8916670" cy="8916670"/>
          </a:xfrm>
        </p:grpSpPr>
        <p:sp>
          <p:nvSpPr>
            <p:cNvPr name="Freeform 10" id="10"/>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1A1A1A"/>
            </a:solidFill>
          </p:spPr>
        </p:sp>
        <p:sp>
          <p:nvSpPr>
            <p:cNvPr name="Freeform 11" id="11"/>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6"/>
              <a:stretch>
                <a:fillRect l="0" t="0" r="-125618" b="-2911"/>
              </a:stretch>
            </a:blipFill>
          </p:spPr>
        </p:sp>
      </p:grpSp>
      <p:sp>
        <p:nvSpPr>
          <p:cNvPr name="TextBox 12" id="12"/>
          <p:cNvSpPr txBox="true"/>
          <p:nvPr/>
        </p:nvSpPr>
        <p:spPr>
          <a:xfrm rot="0">
            <a:off x="2873216" y="3481195"/>
            <a:ext cx="4986960" cy="81534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10101"/>
                </a:solidFill>
                <a:latin typeface="Lora Bold"/>
                <a:ea typeface="Lora Bold"/>
                <a:cs typeface="Lora Bold"/>
                <a:sym typeface="Lora Bold"/>
              </a:rPr>
              <a:t>OpenCV를 사용해 웹캠에서 실시간 영상을 받아와 피부 상태를 분석합니다.</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240418" y="-2441628"/>
            <a:ext cx="8690625" cy="6352057"/>
          </a:xfrm>
          <a:custGeom>
            <a:avLst/>
            <a:gdLst/>
            <a:ahLst/>
            <a:cxnLst/>
            <a:rect r="r" b="b" t="t" l="l"/>
            <a:pathLst>
              <a:path h="6352057" w="8690625">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72712" y="8064712"/>
            <a:ext cx="1786588" cy="1676145"/>
          </a:xfrm>
          <a:custGeom>
            <a:avLst/>
            <a:gdLst/>
            <a:ahLst/>
            <a:cxnLst/>
            <a:rect r="r" b="b" t="t" l="l"/>
            <a:pathLst>
              <a:path h="1676145" w="1786588">
                <a:moveTo>
                  <a:pt x="0" y="0"/>
                </a:moveTo>
                <a:lnTo>
                  <a:pt x="1786588" y="0"/>
                </a:lnTo>
                <a:lnTo>
                  <a:pt x="1786588" y="1676145"/>
                </a:lnTo>
                <a:lnTo>
                  <a:pt x="0" y="16761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33306" y="6547977"/>
            <a:ext cx="8690625" cy="6352057"/>
          </a:xfrm>
          <a:custGeom>
            <a:avLst/>
            <a:gdLst/>
            <a:ahLst/>
            <a:cxnLst/>
            <a:rect r="r" b="b" t="t" l="l"/>
            <a:pathLst>
              <a:path h="6352057" w="8690625">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444780" y="3519295"/>
            <a:ext cx="304087" cy="3040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852"/>
                </a:lnSpc>
              </a:pPr>
            </a:p>
          </p:txBody>
        </p:sp>
      </p:grpSp>
      <p:sp>
        <p:nvSpPr>
          <p:cNvPr name="TextBox 8" id="8"/>
          <p:cNvSpPr txBox="true"/>
          <p:nvPr/>
        </p:nvSpPr>
        <p:spPr>
          <a:xfrm rot="0">
            <a:off x="2218407" y="1688800"/>
            <a:ext cx="7397235" cy="1295706"/>
          </a:xfrm>
          <a:prstGeom prst="rect">
            <a:avLst/>
          </a:prstGeom>
        </p:spPr>
        <p:txBody>
          <a:bodyPr anchor="t" rtlCol="false" tIns="0" lIns="0" bIns="0" rIns="0">
            <a:spAutoFit/>
          </a:bodyPr>
          <a:lstStyle/>
          <a:p>
            <a:pPr algn="l">
              <a:lnSpc>
                <a:spcPts val="10590"/>
              </a:lnSpc>
            </a:pPr>
            <a:r>
              <a:rPr lang="en-US" sz="6457">
                <a:solidFill>
                  <a:srgbClr val="000000"/>
                </a:solidFill>
                <a:latin typeface="TAN Pearl"/>
                <a:ea typeface="TAN Pearl"/>
                <a:cs typeface="TAN Pearl"/>
                <a:sym typeface="TAN Pearl"/>
              </a:rPr>
              <a:t>가비지 컬렉션</a:t>
            </a:r>
          </a:p>
        </p:txBody>
      </p:sp>
      <p:grpSp>
        <p:nvGrpSpPr>
          <p:cNvPr name="Group 9" id="9"/>
          <p:cNvGrpSpPr>
            <a:grpSpLocks noChangeAspect="true"/>
          </p:cNvGrpSpPr>
          <p:nvPr/>
        </p:nvGrpSpPr>
        <p:grpSpPr>
          <a:xfrm rot="0">
            <a:off x="9030147" y="650877"/>
            <a:ext cx="8819699" cy="8819699"/>
            <a:chOff x="0" y="0"/>
            <a:chExt cx="8916670" cy="8916670"/>
          </a:xfrm>
        </p:grpSpPr>
        <p:sp>
          <p:nvSpPr>
            <p:cNvPr name="Freeform 10" id="10"/>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1A1A1A"/>
            </a:solidFill>
          </p:spPr>
        </p:sp>
        <p:sp>
          <p:nvSpPr>
            <p:cNvPr name="Freeform 11" id="11"/>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6"/>
              <a:stretch>
                <a:fillRect l="-189" t="-12651" r="-113473" b="-41581"/>
              </a:stretch>
            </a:blipFill>
          </p:spPr>
        </p:sp>
      </p:grpSp>
      <p:sp>
        <p:nvSpPr>
          <p:cNvPr name="TextBox 12" id="12"/>
          <p:cNvSpPr txBox="true"/>
          <p:nvPr/>
        </p:nvSpPr>
        <p:spPr>
          <a:xfrm rot="0">
            <a:off x="2873216" y="3481195"/>
            <a:ext cx="5399843" cy="291084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10101"/>
                </a:solidFill>
                <a:latin typeface="Lora Bold"/>
                <a:ea typeface="Lora Bold"/>
                <a:cs typeface="Lora Bold"/>
                <a:sym typeface="Lora Bold"/>
              </a:rPr>
              <a:t>모듈을 명시적으로 호출하여, 사용하지 않는 메모리를 회수하는 역할을 합니다. 파이썬은 기본적으로 자동으로 메모리 관리를 하지만, 메모리 사용이 많은 작업을 수행할 때는 명시적으로 가비지 컬렉터를 호출하여 메모리 누수를 방지하고, 메모리 사용량을 줄일 수 있습니다.</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DAGNtNRqbws</dc:identifier>
  <dcterms:modified xsi:type="dcterms:W3CDTF">2011-08-01T06:04:30Z</dcterms:modified>
  <cp:revision>1</cp:revision>
  <dc:title>Brown and White Minimal Professional Portfolio Presentation</dc:title>
</cp:coreProperties>
</file>